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rchivo Black" charset="1" panose="020B0A03020202020B04"/>
      <p:regular r:id="rId20"/>
    </p:embeddedFont>
    <p:embeddedFont>
      <p:font typeface="Montserrat Bold" charset="1" panose="00000800000000000000"/>
      <p:regular r:id="rId21"/>
    </p:embeddedFont>
    <p:embeddedFont>
      <p:font typeface="Montserrat" charset="1" panose="00000500000000000000"/>
      <p:regular r:id="rId22"/>
    </p:embeddedFont>
    <p:embeddedFont>
      <p:font typeface="Montserrat Italic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png" Type="http://schemas.openxmlformats.org/officeDocument/2006/relationships/image"/><Relationship Id="rId4" Target="../media/image31.jpeg" Type="http://schemas.openxmlformats.org/officeDocument/2006/relationships/image"/><Relationship Id="rId5"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2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pn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grpSp>
        <p:nvGrpSpPr>
          <p:cNvPr name="Group 3" id="3"/>
          <p:cNvGrpSpPr/>
          <p:nvPr/>
        </p:nvGrpSpPr>
        <p:grpSpPr>
          <a:xfrm rot="0">
            <a:off x="9589607" y="0"/>
            <a:ext cx="8698393" cy="10400373"/>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0" t="-12765" r="0" b="-12765"/>
              </a:stretch>
            </a:blipFill>
          </p:spPr>
        </p:sp>
      </p:grpSp>
      <p:grpSp>
        <p:nvGrpSpPr>
          <p:cNvPr name="Group 5" id="5"/>
          <p:cNvGrpSpPr/>
          <p:nvPr/>
        </p:nvGrpSpPr>
        <p:grpSpPr>
          <a:xfrm rot="0">
            <a:off x="4044191" y="2627892"/>
            <a:ext cx="10824987" cy="4310032"/>
            <a:chOff x="0" y="0"/>
            <a:chExt cx="2851025" cy="1135152"/>
          </a:xfrm>
        </p:grpSpPr>
        <p:sp>
          <p:nvSpPr>
            <p:cNvPr name="Freeform 6" id="6"/>
            <p:cNvSpPr/>
            <p:nvPr/>
          </p:nvSpPr>
          <p:spPr>
            <a:xfrm flipH="false" flipV="false" rot="0">
              <a:off x="0" y="0"/>
              <a:ext cx="2851025" cy="1135152"/>
            </a:xfrm>
            <a:custGeom>
              <a:avLst/>
              <a:gdLst/>
              <a:ahLst/>
              <a:cxnLst/>
              <a:rect r="r" b="b" t="t" l="l"/>
              <a:pathLst>
                <a:path h="1135152" w="2851025">
                  <a:moveTo>
                    <a:pt x="0" y="0"/>
                  </a:moveTo>
                  <a:lnTo>
                    <a:pt x="2851025" y="0"/>
                  </a:lnTo>
                  <a:lnTo>
                    <a:pt x="2851025" y="1135152"/>
                  </a:lnTo>
                  <a:lnTo>
                    <a:pt x="0" y="1135152"/>
                  </a:lnTo>
                  <a:close/>
                </a:path>
              </a:pathLst>
            </a:custGeom>
            <a:solidFill>
              <a:srgbClr val="FFFFFF"/>
            </a:solidFill>
          </p:spPr>
        </p:sp>
        <p:sp>
          <p:nvSpPr>
            <p:cNvPr name="TextBox 7" id="7"/>
            <p:cNvSpPr txBox="true"/>
            <p:nvPr/>
          </p:nvSpPr>
          <p:spPr>
            <a:xfrm>
              <a:off x="0" y="-19050"/>
              <a:ext cx="2851025" cy="1154202"/>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237583"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4"/>
            <a:stretch>
              <a:fillRect l="0" t="-187363" r="0" b="0"/>
            </a:stretch>
          </a:blipFill>
        </p:spPr>
      </p:sp>
      <p:sp>
        <p:nvSpPr>
          <p:cNvPr name="TextBox 9" id="9"/>
          <p:cNvSpPr txBox="true"/>
          <p:nvPr/>
        </p:nvSpPr>
        <p:spPr>
          <a:xfrm rot="0">
            <a:off x="3066947" y="4146909"/>
            <a:ext cx="12650691" cy="2658111"/>
          </a:xfrm>
          <a:prstGeom prst="rect">
            <a:avLst/>
          </a:prstGeom>
        </p:spPr>
        <p:txBody>
          <a:bodyPr anchor="t" rtlCol="false" tIns="0" lIns="0" bIns="0" rIns="0">
            <a:spAutoFit/>
          </a:bodyPr>
          <a:lstStyle/>
          <a:p>
            <a:pPr algn="ctr">
              <a:lnSpc>
                <a:spcPts val="10120"/>
              </a:lnSpc>
            </a:pPr>
            <a:r>
              <a:rPr lang="en-US" sz="11000" spc="154">
                <a:solidFill>
                  <a:srgbClr val="040506"/>
                </a:solidFill>
                <a:latin typeface="Archivo Black"/>
                <a:ea typeface="Archivo Black"/>
                <a:cs typeface="Archivo Black"/>
                <a:sym typeface="Archivo Black"/>
              </a:rPr>
              <a:t>WOMEN IN WORKFORCE</a:t>
            </a:r>
          </a:p>
        </p:txBody>
      </p:sp>
      <p:sp>
        <p:nvSpPr>
          <p:cNvPr name="TextBox 10" id="10"/>
          <p:cNvSpPr txBox="true"/>
          <p:nvPr/>
        </p:nvSpPr>
        <p:spPr>
          <a:xfrm rot="0">
            <a:off x="5719742" y="2834352"/>
            <a:ext cx="7345101"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ea typeface="Archivo Black"/>
                <a:cs typeface="Archivo Black"/>
                <a:sym typeface="Archivo Black"/>
              </a:rPr>
              <a:t>USA</a:t>
            </a:r>
          </a:p>
        </p:txBody>
      </p:sp>
      <p:sp>
        <p:nvSpPr>
          <p:cNvPr name="TextBox 11" id="11"/>
          <p:cNvSpPr txBox="true"/>
          <p:nvPr/>
        </p:nvSpPr>
        <p:spPr>
          <a:xfrm rot="0">
            <a:off x="92124" y="9545511"/>
            <a:ext cx="9497482" cy="441638"/>
          </a:xfrm>
          <a:prstGeom prst="rect">
            <a:avLst/>
          </a:prstGeom>
        </p:spPr>
        <p:txBody>
          <a:bodyPr anchor="t" rtlCol="false" tIns="0" lIns="0" bIns="0" rIns="0">
            <a:spAutoFit/>
          </a:bodyPr>
          <a:lstStyle/>
          <a:p>
            <a:pPr algn="ctr">
              <a:lnSpc>
                <a:spcPts val="3661"/>
              </a:lnSpc>
            </a:pPr>
            <a:r>
              <a:rPr lang="en-US" b="true" sz="2653" spc="140">
                <a:solidFill>
                  <a:srgbClr val="231F20"/>
                </a:solidFill>
                <a:latin typeface="Montserrat Bold"/>
                <a:ea typeface="Montserrat Bold"/>
                <a:cs typeface="Montserrat Bold"/>
                <a:sym typeface="Montserrat Bold"/>
              </a:rPr>
              <a:t>VEDUDE RABIA SÖZKESEN 32182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73825" y="3321542"/>
            <a:ext cx="8091882" cy="5936758"/>
          </a:xfrm>
          <a:custGeom>
            <a:avLst/>
            <a:gdLst/>
            <a:ahLst/>
            <a:cxnLst/>
            <a:rect r="r" b="b" t="t" l="l"/>
            <a:pathLst>
              <a:path h="5936758" w="8091882">
                <a:moveTo>
                  <a:pt x="0" y="0"/>
                </a:moveTo>
                <a:lnTo>
                  <a:pt x="8091882" y="0"/>
                </a:lnTo>
                <a:lnTo>
                  <a:pt x="8091882" y="5936758"/>
                </a:lnTo>
                <a:lnTo>
                  <a:pt x="0" y="5936758"/>
                </a:lnTo>
                <a:lnTo>
                  <a:pt x="0" y="0"/>
                </a:lnTo>
                <a:close/>
              </a:path>
            </a:pathLst>
          </a:custGeom>
          <a:blipFill>
            <a:blip r:embed="rId2"/>
            <a:stretch>
              <a:fillRect l="0" t="0" r="0" b="0"/>
            </a:stretch>
          </a:blipFill>
        </p:spPr>
      </p:sp>
      <p:grpSp>
        <p:nvGrpSpPr>
          <p:cNvPr name="Group 3" id="3"/>
          <p:cNvGrpSpPr/>
          <p:nvPr/>
        </p:nvGrpSpPr>
        <p:grpSpPr>
          <a:xfrm rot="0">
            <a:off x="5673011" y="742917"/>
            <a:ext cx="17091988" cy="1651964"/>
            <a:chOff x="0" y="0"/>
            <a:chExt cx="1656691" cy="160121"/>
          </a:xfrm>
        </p:grpSpPr>
        <p:sp>
          <p:nvSpPr>
            <p:cNvPr name="Freeform 4" id="4"/>
            <p:cNvSpPr/>
            <p:nvPr/>
          </p:nvSpPr>
          <p:spPr>
            <a:xfrm flipH="false" flipV="false" rot="0">
              <a:off x="0" y="0"/>
              <a:ext cx="1656691" cy="160121"/>
            </a:xfrm>
            <a:custGeom>
              <a:avLst/>
              <a:gdLst/>
              <a:ahLst/>
              <a:cxnLst/>
              <a:rect r="r" b="b" t="t" l="l"/>
              <a:pathLst>
                <a:path h="160121" w="1656691">
                  <a:moveTo>
                    <a:pt x="1453491" y="0"/>
                  </a:moveTo>
                  <a:lnTo>
                    <a:pt x="0" y="0"/>
                  </a:lnTo>
                  <a:lnTo>
                    <a:pt x="203200" y="160121"/>
                  </a:lnTo>
                  <a:lnTo>
                    <a:pt x="1656691" y="160121"/>
                  </a:lnTo>
                  <a:lnTo>
                    <a:pt x="1453491" y="0"/>
                  </a:lnTo>
                  <a:close/>
                </a:path>
              </a:pathLst>
            </a:custGeom>
            <a:solidFill>
              <a:srgbClr val="010101"/>
            </a:solidFill>
            <a:ln cap="sq">
              <a:noFill/>
              <a:prstDash val="solid"/>
              <a:miter/>
            </a:ln>
          </p:spPr>
        </p:sp>
        <p:sp>
          <p:nvSpPr>
            <p:cNvPr name="TextBox 5" id="5"/>
            <p:cNvSpPr txBox="true"/>
            <p:nvPr/>
          </p:nvSpPr>
          <p:spPr>
            <a:xfrm>
              <a:off x="101600" y="-19050"/>
              <a:ext cx="1453491" cy="17917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6" id="6"/>
          <p:cNvSpPr/>
          <p:nvPr/>
        </p:nvSpPr>
        <p:spPr>
          <a:xfrm>
            <a:off x="5673011" y="653235"/>
            <a:ext cx="12921291"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7138549" y="933450"/>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CORRELATION GRAPHS</a:t>
            </a:r>
          </a:p>
        </p:txBody>
      </p:sp>
      <p:sp>
        <p:nvSpPr>
          <p:cNvPr name="TextBox 8" id="8"/>
          <p:cNvSpPr txBox="true"/>
          <p:nvPr/>
        </p:nvSpPr>
        <p:spPr>
          <a:xfrm rot="0">
            <a:off x="8915626" y="1787536"/>
            <a:ext cx="9497482" cy="444176"/>
          </a:xfrm>
          <a:prstGeom prst="rect">
            <a:avLst/>
          </a:prstGeom>
        </p:spPr>
        <p:txBody>
          <a:bodyPr anchor="t" rtlCol="false" tIns="0" lIns="0" bIns="0" rIns="0">
            <a:spAutoFit/>
          </a:bodyPr>
          <a:lstStyle/>
          <a:p>
            <a:pPr algn="ctr">
              <a:lnSpc>
                <a:spcPts val="3661"/>
              </a:lnSpc>
            </a:pPr>
            <a:r>
              <a:rPr lang="en-US" b="true" sz="2653" spc="140">
                <a:solidFill>
                  <a:srgbClr val="FFFFFF"/>
                </a:solidFill>
                <a:latin typeface="Montserrat Bold"/>
                <a:ea typeface="Montserrat Bold"/>
                <a:cs typeface="Montserrat Bold"/>
                <a:sym typeface="Montserrat Bold"/>
              </a:rPr>
              <a:t>AGE AT BIRTH AND WORKFORCE</a:t>
            </a:r>
          </a:p>
        </p:txBody>
      </p:sp>
      <p:sp>
        <p:nvSpPr>
          <p:cNvPr name="TextBox 9" id="9"/>
          <p:cNvSpPr txBox="true"/>
          <p:nvPr/>
        </p:nvSpPr>
        <p:spPr>
          <a:xfrm rot="0">
            <a:off x="10069434" y="3612063"/>
            <a:ext cx="7189866" cy="5317617"/>
          </a:xfrm>
          <a:prstGeom prst="rect">
            <a:avLst/>
          </a:prstGeom>
        </p:spPr>
        <p:txBody>
          <a:bodyPr anchor="t" rtlCol="false" tIns="0" lIns="0" bIns="0" rIns="0">
            <a:spAutoFit/>
          </a:bodyPr>
          <a:lstStyle/>
          <a:p>
            <a:pPr algn="l">
              <a:lnSpc>
                <a:spcPts val="3863"/>
              </a:lnSpc>
            </a:pPr>
            <a:r>
              <a:rPr lang="en-US" sz="2799" spc="27" b="true">
                <a:solidFill>
                  <a:srgbClr val="231F20"/>
                </a:solidFill>
                <a:latin typeface="Montserrat Bold"/>
                <a:ea typeface="Montserrat Bold"/>
                <a:cs typeface="Montserrat Bold"/>
                <a:sym typeface="Montserrat Bold"/>
              </a:rPr>
              <a:t>Interpretation:</a:t>
            </a:r>
          </a:p>
          <a:p>
            <a:pPr algn="l">
              <a:lnSpc>
                <a:spcPts val="3863"/>
              </a:lnSpc>
            </a:pPr>
          </a:p>
          <a:p>
            <a:pPr algn="l">
              <a:lnSpc>
                <a:spcPts val="3863"/>
              </a:lnSpc>
              <a:spcBef>
                <a:spcPct val="0"/>
              </a:spcBef>
            </a:pPr>
            <a:r>
              <a:rPr lang="en-US" sz="2799" spc="27">
                <a:solidFill>
                  <a:srgbClr val="231F20"/>
                </a:solidFill>
                <a:latin typeface="Montserrat"/>
                <a:ea typeface="Montserrat"/>
                <a:cs typeface="Montserrat"/>
                <a:sym typeface="Montserrat"/>
              </a:rPr>
              <a:t>This boxplot shows that women who give birth at </a:t>
            </a:r>
            <a:r>
              <a:rPr lang="en-US" sz="2799" i="true" spc="27">
                <a:solidFill>
                  <a:srgbClr val="231F20"/>
                </a:solidFill>
                <a:latin typeface="Montserrat Italics"/>
                <a:ea typeface="Montserrat Italics"/>
                <a:cs typeface="Montserrat Italics"/>
                <a:sym typeface="Montserrat Italics"/>
              </a:rPr>
              <a:t>older</a:t>
            </a:r>
            <a:r>
              <a:rPr lang="en-US" sz="2799" spc="27">
                <a:solidFill>
                  <a:srgbClr val="231F20"/>
                </a:solidFill>
                <a:latin typeface="Montserrat"/>
                <a:ea typeface="Montserrat"/>
                <a:cs typeface="Montserrat"/>
                <a:sym typeface="Montserrat"/>
              </a:rPr>
              <a:t> ages tend to have higher and more consistent labor-force participation. Labor participation is lowest for those </a:t>
            </a:r>
            <a:r>
              <a:rPr lang="en-US" sz="2799" i="true" spc="27">
                <a:solidFill>
                  <a:srgbClr val="231F20"/>
                </a:solidFill>
                <a:latin typeface="Montserrat Italics"/>
                <a:ea typeface="Montserrat Italics"/>
                <a:cs typeface="Montserrat Italics"/>
                <a:sym typeface="Montserrat Italics"/>
              </a:rPr>
              <a:t>under 26</a:t>
            </a:r>
            <a:r>
              <a:rPr lang="en-US" sz="2799" spc="27">
                <a:solidFill>
                  <a:srgbClr val="231F20"/>
                </a:solidFill>
                <a:latin typeface="Montserrat"/>
                <a:ea typeface="Montserrat"/>
                <a:cs typeface="Montserrat"/>
                <a:sym typeface="Montserrat"/>
              </a:rPr>
              <a:t>, and highest for those giving birth between </a:t>
            </a:r>
            <a:r>
              <a:rPr lang="en-US" sz="2799" i="true" spc="27">
                <a:solidFill>
                  <a:srgbClr val="231F20"/>
                </a:solidFill>
                <a:latin typeface="Montserrat Italics"/>
                <a:ea typeface="Montserrat Italics"/>
                <a:cs typeface="Montserrat Italics"/>
                <a:sym typeface="Montserrat Italics"/>
              </a:rPr>
              <a:t>26–29 or after 29</a:t>
            </a:r>
            <a:r>
              <a:rPr lang="en-US" sz="2799" spc="27">
                <a:solidFill>
                  <a:srgbClr val="231F20"/>
                </a:solidFill>
                <a:latin typeface="Montserrat"/>
                <a:ea typeface="Montserrat"/>
                <a:cs typeface="Montserrat"/>
                <a:sym typeface="Montserrat"/>
              </a:rPr>
              <a:t>. This suggests a positive relationship between delayed childbirth and workforce involvement.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0" r="0" b="-18444"/>
              </a:stretch>
            </a:blipFill>
          </p:spPr>
        </p:sp>
      </p:grpSp>
      <p:grpSp>
        <p:nvGrpSpPr>
          <p:cNvPr name="Group 7" id="7"/>
          <p:cNvGrpSpPr/>
          <p:nvPr/>
        </p:nvGrpSpPr>
        <p:grpSpPr>
          <a:xfrm rot="0">
            <a:off x="7574567" y="0"/>
            <a:ext cx="10752140" cy="6147288"/>
            <a:chOff x="0" y="0"/>
            <a:chExt cx="2831839" cy="1619039"/>
          </a:xfrm>
        </p:grpSpPr>
        <p:sp>
          <p:nvSpPr>
            <p:cNvPr name="Freeform 8" id="8"/>
            <p:cNvSpPr/>
            <p:nvPr/>
          </p:nvSpPr>
          <p:spPr>
            <a:xfrm flipH="false" flipV="false" rot="0">
              <a:off x="0" y="0"/>
              <a:ext cx="2831839" cy="1619039"/>
            </a:xfrm>
            <a:custGeom>
              <a:avLst/>
              <a:gdLst/>
              <a:ahLst/>
              <a:cxnLst/>
              <a:rect r="r" b="b" t="t" l="l"/>
              <a:pathLst>
                <a:path h="1619039" w="2831839">
                  <a:moveTo>
                    <a:pt x="0" y="0"/>
                  </a:moveTo>
                  <a:lnTo>
                    <a:pt x="2831839" y="0"/>
                  </a:lnTo>
                  <a:lnTo>
                    <a:pt x="2831839" y="1619039"/>
                  </a:lnTo>
                  <a:lnTo>
                    <a:pt x="0" y="1619039"/>
                  </a:lnTo>
                  <a:close/>
                </a:path>
              </a:pathLst>
            </a:custGeom>
            <a:solidFill>
              <a:srgbClr val="F5F6F7">
                <a:alpha val="74902"/>
              </a:srgbClr>
            </a:solidFill>
          </p:spPr>
        </p:sp>
        <p:sp>
          <p:nvSpPr>
            <p:cNvPr name="TextBox 9" id="9"/>
            <p:cNvSpPr txBox="true"/>
            <p:nvPr/>
          </p:nvSpPr>
          <p:spPr>
            <a:xfrm>
              <a:off x="0" y="-19050"/>
              <a:ext cx="2831839" cy="1638089"/>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543881" y="4105889"/>
            <a:ext cx="9999301" cy="5612108"/>
          </a:xfrm>
          <a:custGeom>
            <a:avLst/>
            <a:gdLst/>
            <a:ahLst/>
            <a:cxnLst/>
            <a:rect r="r" b="b" t="t" l="l"/>
            <a:pathLst>
              <a:path h="5612108" w="9999301">
                <a:moveTo>
                  <a:pt x="0" y="0"/>
                </a:moveTo>
                <a:lnTo>
                  <a:pt x="9999302" y="0"/>
                </a:lnTo>
                <a:lnTo>
                  <a:pt x="9999302" y="5612108"/>
                </a:lnTo>
                <a:lnTo>
                  <a:pt x="0" y="5612108"/>
                </a:lnTo>
                <a:lnTo>
                  <a:pt x="0" y="0"/>
                </a:lnTo>
                <a:close/>
              </a:path>
            </a:pathLst>
          </a:custGeom>
          <a:blipFill>
            <a:blip r:embed="rId5"/>
            <a:stretch>
              <a:fillRect l="0" t="0" r="0" b="0"/>
            </a:stretch>
          </a:blipFill>
        </p:spPr>
      </p:sp>
      <p:sp>
        <p:nvSpPr>
          <p:cNvPr name="TextBox 11" id="11"/>
          <p:cNvSpPr txBox="true"/>
          <p:nvPr/>
        </p:nvSpPr>
        <p:spPr>
          <a:xfrm rot="0">
            <a:off x="10543183" y="622288"/>
            <a:ext cx="7238899" cy="2582227"/>
          </a:xfrm>
          <a:prstGeom prst="rect">
            <a:avLst/>
          </a:prstGeom>
        </p:spPr>
        <p:txBody>
          <a:bodyPr anchor="t" rtlCol="false" tIns="0" lIns="0" bIns="0" rIns="0">
            <a:spAutoFit/>
          </a:bodyPr>
          <a:lstStyle/>
          <a:p>
            <a:pPr algn="r" marL="0" indent="0" lvl="0">
              <a:lnSpc>
                <a:spcPts val="6842"/>
              </a:lnSpc>
              <a:spcBef>
                <a:spcPct val="0"/>
              </a:spcBef>
            </a:pPr>
            <a:r>
              <a:rPr lang="en-US" sz="4958" spc="173">
                <a:solidFill>
                  <a:srgbClr val="010101"/>
                </a:solidFill>
                <a:latin typeface="Archivo Black"/>
                <a:ea typeface="Archivo Black"/>
                <a:cs typeface="Archivo Black"/>
                <a:sym typeface="Archivo Black"/>
              </a:rPr>
              <a:t>RANDOM FOREST REGRESSION ANALYSIS</a:t>
            </a:r>
          </a:p>
        </p:txBody>
      </p:sp>
      <p:sp>
        <p:nvSpPr>
          <p:cNvPr name="TextBox 12" id="12"/>
          <p:cNvSpPr txBox="true"/>
          <p:nvPr/>
        </p:nvSpPr>
        <p:spPr>
          <a:xfrm rot="0">
            <a:off x="543881" y="1185157"/>
            <a:ext cx="9210064" cy="2402967"/>
          </a:xfrm>
          <a:prstGeom prst="rect">
            <a:avLst/>
          </a:prstGeom>
        </p:spPr>
        <p:txBody>
          <a:bodyPr anchor="t" rtlCol="false" tIns="0" lIns="0" bIns="0" rIns="0">
            <a:spAutoFit/>
          </a:bodyPr>
          <a:lstStyle/>
          <a:p>
            <a:pPr algn="l">
              <a:lnSpc>
                <a:spcPts val="3863"/>
              </a:lnSpc>
              <a:spcBef>
                <a:spcPct val="0"/>
              </a:spcBef>
            </a:pPr>
            <a:r>
              <a:rPr lang="en-US" sz="2799" spc="27">
                <a:solidFill>
                  <a:srgbClr val="231F20"/>
                </a:solidFill>
                <a:latin typeface="Montserrat"/>
                <a:ea typeface="Montserrat"/>
                <a:cs typeface="Montserrat"/>
                <a:sym typeface="Montserrat"/>
              </a:rPr>
              <a:t>The Random Forest Regressor identified </a:t>
            </a:r>
            <a:r>
              <a:rPr lang="en-US" b="true" sz="2799" spc="27">
                <a:solidFill>
                  <a:srgbClr val="231F20"/>
                </a:solidFill>
                <a:latin typeface="Montserrat Bold"/>
                <a:ea typeface="Montserrat Bold"/>
                <a:cs typeface="Montserrat Bold"/>
                <a:sym typeface="Montserrat Bold"/>
              </a:rPr>
              <a:t>Scho</a:t>
            </a:r>
            <a:r>
              <a:rPr lang="en-US" b="true" sz="2799" spc="27">
                <a:solidFill>
                  <a:srgbClr val="231F20"/>
                </a:solidFill>
                <a:latin typeface="Montserrat Bold"/>
                <a:ea typeface="Montserrat Bold"/>
                <a:cs typeface="Montserrat Bold"/>
                <a:sym typeface="Montserrat Bold"/>
              </a:rPr>
              <a:t>ol</a:t>
            </a:r>
            <a:r>
              <a:rPr lang="en-US" b="true" sz="2799" spc="27">
                <a:solidFill>
                  <a:srgbClr val="231F20"/>
                </a:solidFill>
                <a:latin typeface="Montserrat Bold"/>
                <a:ea typeface="Montserrat Bold"/>
                <a:cs typeface="Montserrat Bold"/>
                <a:sym typeface="Montserrat Bold"/>
              </a:rPr>
              <a:t>ing G</a:t>
            </a:r>
            <a:r>
              <a:rPr lang="en-US" b="true" sz="2799" spc="27">
                <a:solidFill>
                  <a:srgbClr val="231F20"/>
                </a:solidFill>
                <a:latin typeface="Montserrat Bold"/>
                <a:ea typeface="Montserrat Bold"/>
                <a:cs typeface="Montserrat Bold"/>
                <a:sym typeface="Montserrat Bold"/>
              </a:rPr>
              <a:t>r</a:t>
            </a:r>
            <a:r>
              <a:rPr lang="en-US" b="true" sz="2799" spc="27">
                <a:solidFill>
                  <a:srgbClr val="231F20"/>
                </a:solidFill>
                <a:latin typeface="Montserrat Bold"/>
                <a:ea typeface="Montserrat Bold"/>
                <a:cs typeface="Montserrat Bold"/>
                <a:sym typeface="Montserrat Bold"/>
              </a:rPr>
              <a:t>owth</a:t>
            </a:r>
            <a:r>
              <a:rPr lang="en-US" sz="2799" spc="27">
                <a:solidFill>
                  <a:srgbClr val="231F20"/>
                </a:solidFill>
                <a:latin typeface="Montserrat"/>
                <a:ea typeface="Montserrat"/>
                <a:cs typeface="Montserrat"/>
                <a:sym typeface="Montserrat"/>
              </a:rPr>
              <a:t> (%) as the most important predictor of female labor-force participation (0.34), followed by </a:t>
            </a:r>
            <a:r>
              <a:rPr lang="en-US" b="true" sz="2799" spc="27">
                <a:solidFill>
                  <a:srgbClr val="231F20"/>
                </a:solidFill>
                <a:latin typeface="Montserrat Bold"/>
                <a:ea typeface="Montserrat Bold"/>
                <a:cs typeface="Montserrat Bold"/>
                <a:sym typeface="Montserrat Bold"/>
              </a:rPr>
              <a:t>Av</a:t>
            </a:r>
            <a:r>
              <a:rPr lang="en-US" b="true" sz="2799" spc="27">
                <a:solidFill>
                  <a:srgbClr val="231F20"/>
                </a:solidFill>
                <a:latin typeface="Montserrat Bold"/>
                <a:ea typeface="Montserrat Bold"/>
                <a:cs typeface="Montserrat Bold"/>
                <a:sym typeface="Montserrat Bold"/>
              </a:rPr>
              <a:t>er</a:t>
            </a:r>
            <a:r>
              <a:rPr lang="en-US" b="true" sz="2799" spc="27">
                <a:solidFill>
                  <a:srgbClr val="231F20"/>
                </a:solidFill>
                <a:latin typeface="Montserrat Bold"/>
                <a:ea typeface="Montserrat Bold"/>
                <a:cs typeface="Montserrat Bold"/>
                <a:sym typeface="Montserrat Bold"/>
              </a:rPr>
              <a:t>age</a:t>
            </a:r>
            <a:r>
              <a:rPr lang="en-US" b="true" sz="2799" spc="27">
                <a:solidFill>
                  <a:srgbClr val="231F20"/>
                </a:solidFill>
                <a:latin typeface="Montserrat Bold"/>
                <a:ea typeface="Montserrat Bold"/>
                <a:cs typeface="Montserrat Bold"/>
                <a:sym typeface="Montserrat Bold"/>
              </a:rPr>
              <a:t> </a:t>
            </a:r>
            <a:r>
              <a:rPr lang="en-US" b="true" sz="2799" spc="27">
                <a:solidFill>
                  <a:srgbClr val="231F20"/>
                </a:solidFill>
                <a:latin typeface="Montserrat Bold"/>
                <a:ea typeface="Montserrat Bold"/>
                <a:cs typeface="Montserrat Bold"/>
                <a:sym typeface="Montserrat Bold"/>
              </a:rPr>
              <a:t>Age at Birth</a:t>
            </a:r>
            <a:r>
              <a:rPr lang="en-US" sz="2799" spc="27">
                <a:solidFill>
                  <a:srgbClr val="231F20"/>
                </a:solidFill>
                <a:latin typeface="Montserrat"/>
                <a:ea typeface="Montserrat"/>
                <a:cs typeface="Montserrat"/>
                <a:sym typeface="Montserrat"/>
              </a:rPr>
              <a:t> (0.31) and </a:t>
            </a:r>
            <a:r>
              <a:rPr lang="en-US" b="true" sz="2799" spc="27">
                <a:solidFill>
                  <a:srgbClr val="231F20"/>
                </a:solidFill>
                <a:latin typeface="Montserrat Bold"/>
                <a:ea typeface="Montserrat Bold"/>
                <a:cs typeface="Montserrat Bold"/>
                <a:sym typeface="Montserrat Bold"/>
              </a:rPr>
              <a:t>Marriage Rate</a:t>
            </a:r>
            <a:r>
              <a:rPr lang="en-US" sz="2799" spc="27">
                <a:solidFill>
                  <a:srgbClr val="231F20"/>
                </a:solidFill>
                <a:latin typeface="Montserrat"/>
                <a:ea typeface="Montserrat"/>
                <a:cs typeface="Montserrat"/>
                <a:sym typeface="Montserrat"/>
              </a:rPr>
              <a:t> (3-year Moving Avarage) (0.25). </a:t>
            </a:r>
          </a:p>
        </p:txBody>
      </p:sp>
      <p:sp>
        <p:nvSpPr>
          <p:cNvPr name="TextBox 13" id="13"/>
          <p:cNvSpPr txBox="true"/>
          <p:nvPr/>
        </p:nvSpPr>
        <p:spPr>
          <a:xfrm rot="0">
            <a:off x="11241148" y="5105400"/>
            <a:ext cx="6018152" cy="4346067"/>
          </a:xfrm>
          <a:prstGeom prst="rect">
            <a:avLst/>
          </a:prstGeom>
        </p:spPr>
        <p:txBody>
          <a:bodyPr anchor="t" rtlCol="false" tIns="0" lIns="0" bIns="0" rIns="0">
            <a:spAutoFit/>
          </a:bodyPr>
          <a:lstStyle/>
          <a:p>
            <a:pPr algn="l">
              <a:lnSpc>
                <a:spcPts val="3863"/>
              </a:lnSpc>
            </a:pPr>
            <a:r>
              <a:rPr lang="en-US" sz="2799" spc="27" b="true">
                <a:solidFill>
                  <a:srgbClr val="231F20"/>
                </a:solidFill>
                <a:latin typeface="Montserrat Bold"/>
                <a:ea typeface="Montserrat Bold"/>
                <a:cs typeface="Montserrat Bold"/>
                <a:sym typeface="Montserrat Bold"/>
              </a:rPr>
              <a:t>Fertility Rate</a:t>
            </a:r>
            <a:r>
              <a:rPr lang="en-US" sz="2799" spc="27">
                <a:solidFill>
                  <a:srgbClr val="231F20"/>
                </a:solidFill>
                <a:latin typeface="Montserrat"/>
                <a:ea typeface="Montserrat"/>
                <a:cs typeface="Montserrat"/>
                <a:sym typeface="Montserrat"/>
              </a:rPr>
              <a:t> (z-score)</a:t>
            </a:r>
          </a:p>
          <a:p>
            <a:pPr algn="l">
              <a:lnSpc>
                <a:spcPts val="3863"/>
              </a:lnSpc>
              <a:spcBef>
                <a:spcPct val="0"/>
              </a:spcBef>
            </a:pPr>
            <a:r>
              <a:rPr lang="en-US" sz="2799" spc="27">
                <a:solidFill>
                  <a:srgbClr val="231F20"/>
                </a:solidFill>
                <a:latin typeface="Montserrat"/>
                <a:ea typeface="Montserrat"/>
                <a:cs typeface="Montserrat"/>
                <a:sym typeface="Montserrat"/>
              </a:rPr>
              <a:t>had the lowest importance (0.09), suggesting a minor influence. These results h</a:t>
            </a:r>
            <a:r>
              <a:rPr lang="en-US" sz="2799" spc="27">
                <a:solidFill>
                  <a:srgbClr val="231F20"/>
                </a:solidFill>
                <a:latin typeface="Montserrat"/>
                <a:ea typeface="Montserrat"/>
                <a:cs typeface="Montserrat"/>
                <a:sym typeface="Montserrat"/>
              </a:rPr>
              <a:t>ighl</a:t>
            </a:r>
            <a:r>
              <a:rPr lang="en-US" sz="2799" spc="27">
                <a:solidFill>
                  <a:srgbClr val="231F20"/>
                </a:solidFill>
                <a:latin typeface="Montserrat"/>
                <a:ea typeface="Montserrat"/>
                <a:cs typeface="Montserrat"/>
                <a:sym typeface="Montserrat"/>
              </a:rPr>
              <a:t>ight that educational gains and delayed childbirth are strongly linked to highe</a:t>
            </a:r>
            <a:r>
              <a:rPr lang="en-US" sz="2799" spc="27">
                <a:solidFill>
                  <a:srgbClr val="231F20"/>
                </a:solidFill>
                <a:latin typeface="Montserrat"/>
                <a:ea typeface="Montserrat"/>
                <a:cs typeface="Montserrat"/>
                <a:sym typeface="Montserrat"/>
              </a:rPr>
              <a:t>r workforce par</a:t>
            </a:r>
            <a:r>
              <a:rPr lang="en-US" sz="2799" spc="27">
                <a:solidFill>
                  <a:srgbClr val="231F20"/>
                </a:solidFill>
                <a:latin typeface="Montserrat"/>
                <a:ea typeface="Montserrat"/>
                <a:cs typeface="Montserrat"/>
                <a:sym typeface="Montserrat"/>
              </a:rPr>
              <a:t>ticipation, while fertility changes have less impact.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3297533" y="7216398"/>
            <a:ext cx="4346782" cy="628650"/>
          </a:xfrm>
          <a:prstGeom prst="rect">
            <a:avLst/>
          </a:prstGeom>
        </p:spPr>
        <p:txBody>
          <a:bodyPr anchor="t" rtlCol="false" tIns="0" lIns="0" bIns="0" rIns="0">
            <a:spAutoFit/>
          </a:bodyPr>
          <a:lstStyle/>
          <a:p>
            <a:pPr algn="l">
              <a:lnSpc>
                <a:spcPts val="2400"/>
              </a:lnSpc>
            </a:pPr>
            <a:r>
              <a:rPr lang="en-US" sz="2500" spc="25" b="true">
                <a:solidFill>
                  <a:srgbClr val="040506"/>
                </a:solidFill>
                <a:latin typeface="Montserrat Bold"/>
                <a:ea typeface="Montserrat Bold"/>
                <a:cs typeface="Montserrat Bold"/>
                <a:sym typeface="Montserrat Bold"/>
              </a:rPr>
              <a:t>Data Cleaning &amp; Standardization</a:t>
            </a:r>
          </a:p>
        </p:txBody>
      </p:sp>
      <p:grpSp>
        <p:nvGrpSpPr>
          <p:cNvPr name="Group 4" id="4"/>
          <p:cNvGrpSpPr/>
          <p:nvPr/>
        </p:nvGrpSpPr>
        <p:grpSpPr>
          <a:xfrm rot="0">
            <a:off x="11356274" y="6195155"/>
            <a:ext cx="1998409" cy="1928186"/>
            <a:chOff x="0" y="0"/>
            <a:chExt cx="2664545" cy="2570915"/>
          </a:xfrm>
        </p:grpSpPr>
        <p:grpSp>
          <p:nvGrpSpPr>
            <p:cNvPr name="Group 5" id="5"/>
            <p:cNvGrpSpPr/>
            <p:nvPr/>
          </p:nvGrpSpPr>
          <p:grpSpPr>
            <a:xfrm rot="0">
              <a:off x="0" y="0"/>
              <a:ext cx="2664545" cy="1480559"/>
              <a:chOff x="0" y="0"/>
              <a:chExt cx="4159440" cy="2311200"/>
            </a:xfrm>
          </p:grpSpPr>
          <p:sp>
            <p:nvSpPr>
              <p:cNvPr name="Freeform 6" id="6"/>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104239" y="412343"/>
              <a:ext cx="2157189" cy="2158572"/>
              <a:chOff x="0" y="0"/>
              <a:chExt cx="3367440" cy="3369600"/>
            </a:xfrm>
          </p:grpSpPr>
          <p:sp>
            <p:nvSpPr>
              <p:cNvPr name="Freeform 8" id="8"/>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9" id="9"/>
            <p:cNvSpPr/>
            <p:nvPr/>
          </p:nvSpPr>
          <p:spPr>
            <a:xfrm flipH="false" flipV="false" rot="0">
              <a:off x="530606" y="718633"/>
              <a:ext cx="1440649" cy="1440649"/>
            </a:xfrm>
            <a:custGeom>
              <a:avLst/>
              <a:gdLst/>
              <a:ahLst/>
              <a:cxnLst/>
              <a:rect r="r" b="b" t="t" l="l"/>
              <a:pathLst>
                <a:path h="1440649" w="1440649">
                  <a:moveTo>
                    <a:pt x="0" y="0"/>
                  </a:moveTo>
                  <a:lnTo>
                    <a:pt x="1440649" y="0"/>
                  </a:lnTo>
                  <a:lnTo>
                    <a:pt x="1440649" y="1440649"/>
                  </a:lnTo>
                  <a:lnTo>
                    <a:pt x="0" y="1440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0" id="10"/>
          <p:cNvGrpSpPr/>
          <p:nvPr/>
        </p:nvGrpSpPr>
        <p:grpSpPr>
          <a:xfrm rot="0">
            <a:off x="479507" y="456856"/>
            <a:ext cx="1998409" cy="1928186"/>
            <a:chOff x="0" y="0"/>
            <a:chExt cx="2664545" cy="2570915"/>
          </a:xfrm>
        </p:grpSpPr>
        <p:grpSp>
          <p:nvGrpSpPr>
            <p:cNvPr name="Group 11" id="11"/>
            <p:cNvGrpSpPr/>
            <p:nvPr/>
          </p:nvGrpSpPr>
          <p:grpSpPr>
            <a:xfrm rot="0">
              <a:off x="0" y="0"/>
              <a:ext cx="2664545" cy="1480559"/>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104239" y="412343"/>
              <a:ext cx="2157189" cy="2158572"/>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15" id="15"/>
            <p:cNvSpPr/>
            <p:nvPr/>
          </p:nvSpPr>
          <p:spPr>
            <a:xfrm flipH="false" flipV="false" rot="0">
              <a:off x="500191" y="778698"/>
              <a:ext cx="1366683" cy="1503351"/>
            </a:xfrm>
            <a:custGeom>
              <a:avLst/>
              <a:gdLst/>
              <a:ahLst/>
              <a:cxnLst/>
              <a:rect r="r" b="b" t="t" l="l"/>
              <a:pathLst>
                <a:path h="1503351" w="1366683">
                  <a:moveTo>
                    <a:pt x="0" y="0"/>
                  </a:moveTo>
                  <a:lnTo>
                    <a:pt x="1366683" y="0"/>
                  </a:lnTo>
                  <a:lnTo>
                    <a:pt x="1366683" y="1503351"/>
                  </a:lnTo>
                  <a:lnTo>
                    <a:pt x="0" y="1503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6" id="16"/>
          <p:cNvGrpSpPr/>
          <p:nvPr/>
        </p:nvGrpSpPr>
        <p:grpSpPr>
          <a:xfrm rot="0">
            <a:off x="479507" y="6195155"/>
            <a:ext cx="1998409" cy="1928186"/>
            <a:chOff x="0" y="0"/>
            <a:chExt cx="2664545" cy="2570915"/>
          </a:xfrm>
        </p:grpSpPr>
        <p:grpSp>
          <p:nvGrpSpPr>
            <p:cNvPr name="Group 17" id="17"/>
            <p:cNvGrpSpPr/>
            <p:nvPr/>
          </p:nvGrpSpPr>
          <p:grpSpPr>
            <a:xfrm rot="0">
              <a:off x="0" y="0"/>
              <a:ext cx="2664545" cy="1480559"/>
              <a:chOff x="0" y="0"/>
              <a:chExt cx="4159440" cy="2311200"/>
            </a:xfrm>
          </p:grpSpPr>
          <p:sp>
            <p:nvSpPr>
              <p:cNvPr name="Freeform 18" id="18"/>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04239" y="412343"/>
              <a:ext cx="2157189" cy="2158572"/>
              <a:chOff x="0" y="0"/>
              <a:chExt cx="3367440" cy="3369600"/>
            </a:xfrm>
          </p:grpSpPr>
          <p:sp>
            <p:nvSpPr>
              <p:cNvPr name="Freeform 20" id="20"/>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21" id="21"/>
            <p:cNvSpPr/>
            <p:nvPr/>
          </p:nvSpPr>
          <p:spPr>
            <a:xfrm flipH="false" flipV="false" rot="0">
              <a:off x="506580" y="672723"/>
              <a:ext cx="1430892" cy="1496180"/>
            </a:xfrm>
            <a:custGeom>
              <a:avLst/>
              <a:gdLst/>
              <a:ahLst/>
              <a:cxnLst/>
              <a:rect r="r" b="b" t="t" l="l"/>
              <a:pathLst>
                <a:path h="1496180" w="1430892">
                  <a:moveTo>
                    <a:pt x="0" y="0"/>
                  </a:moveTo>
                  <a:lnTo>
                    <a:pt x="1430892" y="0"/>
                  </a:lnTo>
                  <a:lnTo>
                    <a:pt x="1430892" y="1496180"/>
                  </a:lnTo>
                  <a:lnTo>
                    <a:pt x="0" y="14961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2" id="22"/>
          <p:cNvGrpSpPr/>
          <p:nvPr/>
        </p:nvGrpSpPr>
        <p:grpSpPr>
          <a:xfrm rot="0">
            <a:off x="11356274" y="456856"/>
            <a:ext cx="1998409" cy="1928186"/>
            <a:chOff x="0" y="0"/>
            <a:chExt cx="2664545" cy="2570915"/>
          </a:xfrm>
        </p:grpSpPr>
        <p:grpSp>
          <p:nvGrpSpPr>
            <p:cNvPr name="Group 23" id="23"/>
            <p:cNvGrpSpPr/>
            <p:nvPr/>
          </p:nvGrpSpPr>
          <p:grpSpPr>
            <a:xfrm rot="0">
              <a:off x="0" y="0"/>
              <a:ext cx="2664545" cy="1480559"/>
              <a:chOff x="0" y="0"/>
              <a:chExt cx="4159440" cy="2311200"/>
            </a:xfrm>
          </p:grpSpPr>
          <p:sp>
            <p:nvSpPr>
              <p:cNvPr name="Freeform 24" id="2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25" id="25"/>
            <p:cNvGrpSpPr/>
            <p:nvPr/>
          </p:nvGrpSpPr>
          <p:grpSpPr>
            <a:xfrm rot="0">
              <a:off x="104239" y="412343"/>
              <a:ext cx="2157189" cy="2158572"/>
              <a:chOff x="0" y="0"/>
              <a:chExt cx="3367440" cy="3369600"/>
            </a:xfrm>
          </p:grpSpPr>
          <p:sp>
            <p:nvSpPr>
              <p:cNvPr name="Freeform 26" id="2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27" id="27"/>
            <p:cNvSpPr/>
            <p:nvPr/>
          </p:nvSpPr>
          <p:spPr>
            <a:xfrm flipH="false" flipV="false" rot="0">
              <a:off x="506580" y="672723"/>
              <a:ext cx="1430892" cy="1496180"/>
            </a:xfrm>
            <a:custGeom>
              <a:avLst/>
              <a:gdLst/>
              <a:ahLst/>
              <a:cxnLst/>
              <a:rect r="r" b="b" t="t" l="l"/>
              <a:pathLst>
                <a:path h="1496180" w="1430892">
                  <a:moveTo>
                    <a:pt x="0" y="0"/>
                  </a:moveTo>
                  <a:lnTo>
                    <a:pt x="1430892" y="0"/>
                  </a:lnTo>
                  <a:lnTo>
                    <a:pt x="1430892" y="1496180"/>
                  </a:lnTo>
                  <a:lnTo>
                    <a:pt x="0" y="14961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28" id="28"/>
          <p:cNvSpPr/>
          <p:nvPr/>
        </p:nvSpPr>
        <p:spPr>
          <a:xfrm flipH="false" flipV="false" rot="0">
            <a:off x="6465257" y="3086100"/>
            <a:ext cx="5166986" cy="4114800"/>
          </a:xfrm>
          <a:custGeom>
            <a:avLst/>
            <a:gdLst/>
            <a:ahLst/>
            <a:cxnLst/>
            <a:rect r="r" b="b" t="t" l="l"/>
            <a:pathLst>
              <a:path h="4114800" w="5166986">
                <a:moveTo>
                  <a:pt x="0" y="0"/>
                </a:moveTo>
                <a:lnTo>
                  <a:pt x="5166986" y="0"/>
                </a:lnTo>
                <a:lnTo>
                  <a:pt x="5166986" y="4114800"/>
                </a:lnTo>
                <a:lnTo>
                  <a:pt x="0" y="4114800"/>
                </a:lnTo>
                <a:lnTo>
                  <a:pt x="0" y="0"/>
                </a:lnTo>
                <a:close/>
              </a:path>
            </a:pathLst>
          </a:custGeom>
          <a:blipFill>
            <a:blip r:embed="rId9">
              <a:alphaModFix amt="27000"/>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12032577" y="8290241"/>
            <a:ext cx="5821526" cy="1428369"/>
          </a:xfrm>
          <a:prstGeom prst="rect">
            <a:avLst/>
          </a:prstGeom>
        </p:spPr>
        <p:txBody>
          <a:bodyPr anchor="t" rtlCol="false" tIns="0" lIns="0" bIns="0" rIns="0">
            <a:spAutoFit/>
          </a:bodyPr>
          <a:lstStyle/>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Renamed long or inconsistent column names for clarity.</a:t>
            </a:r>
          </a:p>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L</a:t>
            </a:r>
            <a:r>
              <a:rPr lang="en-US" sz="2100" spc="21">
                <a:solidFill>
                  <a:srgbClr val="040506"/>
                </a:solidFill>
                <a:latin typeface="Montserrat"/>
                <a:ea typeface="Montserrat"/>
                <a:cs typeface="Montserrat"/>
                <a:sym typeface="Montserrat"/>
              </a:rPr>
              <a:t>ocated the correct schooling column.</a:t>
            </a:r>
          </a:p>
          <a:p>
            <a:pPr algn="l">
              <a:lnSpc>
                <a:spcPts val="2898"/>
              </a:lnSpc>
            </a:pPr>
          </a:p>
        </p:txBody>
      </p:sp>
      <p:sp>
        <p:nvSpPr>
          <p:cNvPr name="TextBox 30" id="30"/>
          <p:cNvSpPr txBox="true"/>
          <p:nvPr/>
        </p:nvSpPr>
        <p:spPr>
          <a:xfrm rot="0">
            <a:off x="2430291" y="1568868"/>
            <a:ext cx="3276077" cy="628650"/>
          </a:xfrm>
          <a:prstGeom prst="rect">
            <a:avLst/>
          </a:prstGeom>
        </p:spPr>
        <p:txBody>
          <a:bodyPr anchor="t" rtlCol="false" tIns="0" lIns="0" bIns="0" rIns="0">
            <a:spAutoFit/>
          </a:bodyPr>
          <a:lstStyle/>
          <a:p>
            <a:pPr algn="l">
              <a:lnSpc>
                <a:spcPts val="2400"/>
              </a:lnSpc>
            </a:pPr>
            <a:r>
              <a:rPr lang="en-US" sz="2500" spc="25" b="true">
                <a:solidFill>
                  <a:srgbClr val="040506"/>
                </a:solidFill>
                <a:latin typeface="Montserrat Bold"/>
                <a:ea typeface="Montserrat Bold"/>
                <a:cs typeface="Montserrat Bold"/>
                <a:sym typeface="Montserrat Bold"/>
              </a:rPr>
              <a:t>Data Transformation</a:t>
            </a:r>
          </a:p>
        </p:txBody>
      </p:sp>
      <p:sp>
        <p:nvSpPr>
          <p:cNvPr name="TextBox 31" id="31"/>
          <p:cNvSpPr txBox="true"/>
          <p:nvPr/>
        </p:nvSpPr>
        <p:spPr>
          <a:xfrm rot="0">
            <a:off x="692487" y="2595086"/>
            <a:ext cx="6124556" cy="3600069"/>
          </a:xfrm>
          <a:prstGeom prst="rect">
            <a:avLst/>
          </a:prstGeom>
        </p:spPr>
        <p:txBody>
          <a:bodyPr anchor="t" rtlCol="false" tIns="0" lIns="0" bIns="0" rIns="0">
            <a:spAutoFit/>
          </a:bodyPr>
          <a:lstStyle/>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Applied a 3-year moving average on marriage rate to reduce short-term noise.</a:t>
            </a:r>
          </a:p>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St</a:t>
            </a:r>
            <a:r>
              <a:rPr lang="en-US" sz="2100" spc="21">
                <a:solidFill>
                  <a:srgbClr val="040506"/>
                </a:solidFill>
                <a:latin typeface="Montserrat"/>
                <a:ea typeface="Montserrat"/>
                <a:cs typeface="Montserrat"/>
                <a:sym typeface="Montserrat"/>
              </a:rPr>
              <a:t>andardized fertility rate for scale-independence.</a:t>
            </a:r>
          </a:p>
          <a:p>
            <a:pPr algn="l" marL="453392" indent="-226696" lvl="1">
              <a:lnSpc>
                <a:spcPts val="2898"/>
              </a:lnSpc>
              <a:buFont typeface="Arial"/>
              <a:buChar char="•"/>
            </a:pPr>
            <a:r>
              <a:rPr lang="en-US" sz="2100" spc="21" u="none">
                <a:solidFill>
                  <a:srgbClr val="040506"/>
                </a:solidFill>
                <a:latin typeface="Montserrat"/>
                <a:ea typeface="Montserrat"/>
                <a:cs typeface="Montserrat"/>
                <a:sym typeface="Montserrat"/>
              </a:rPr>
              <a:t>Calculated percent growth in women’s schooling over time to show progress.</a:t>
            </a:r>
          </a:p>
          <a:p>
            <a:pPr algn="l" marL="453392" indent="-226696" lvl="1">
              <a:lnSpc>
                <a:spcPts val="2898"/>
              </a:lnSpc>
              <a:buFont typeface="Arial"/>
              <a:buChar char="•"/>
            </a:pPr>
            <a:r>
              <a:rPr lang="en-US" sz="2100" spc="21" u="none">
                <a:solidFill>
                  <a:srgbClr val="040506"/>
                </a:solidFill>
                <a:latin typeface="Montserrat"/>
                <a:ea typeface="Montserrat"/>
                <a:cs typeface="Montserrat"/>
                <a:sym typeface="Montserrat"/>
              </a:rPr>
              <a:t>Binned maternal age into three meaningful age groups for easier group-level analysis.</a:t>
            </a:r>
          </a:p>
          <a:p>
            <a:pPr algn="l">
              <a:lnSpc>
                <a:spcPts val="2898"/>
              </a:lnSpc>
            </a:pPr>
          </a:p>
        </p:txBody>
      </p:sp>
      <p:grpSp>
        <p:nvGrpSpPr>
          <p:cNvPr name="Group 32" id="32"/>
          <p:cNvGrpSpPr/>
          <p:nvPr/>
        </p:nvGrpSpPr>
        <p:grpSpPr>
          <a:xfrm rot="0">
            <a:off x="6460461" y="4389962"/>
            <a:ext cx="5367078" cy="1507075"/>
            <a:chOff x="0" y="0"/>
            <a:chExt cx="7156104" cy="2009433"/>
          </a:xfrm>
        </p:grpSpPr>
        <p:sp>
          <p:nvSpPr>
            <p:cNvPr name="TextBox 33" id="33"/>
            <p:cNvSpPr txBox="true"/>
            <p:nvPr/>
          </p:nvSpPr>
          <p:spPr>
            <a:xfrm rot="0">
              <a:off x="0" y="-95250"/>
              <a:ext cx="7156104" cy="1099820"/>
            </a:xfrm>
            <a:prstGeom prst="rect">
              <a:avLst/>
            </a:prstGeom>
          </p:spPr>
          <p:txBody>
            <a:bodyPr anchor="t" rtlCol="false" tIns="0" lIns="0" bIns="0" rIns="0">
              <a:spAutoFit/>
            </a:bodyPr>
            <a:lstStyle/>
            <a:p>
              <a:pPr algn="ctr" marL="0" indent="0" lvl="0">
                <a:lnSpc>
                  <a:spcPts val="6842"/>
                </a:lnSpc>
                <a:spcBef>
                  <a:spcPct val="0"/>
                </a:spcBef>
              </a:pPr>
              <a:r>
                <a:rPr lang="en-US" sz="4958" spc="173">
                  <a:solidFill>
                    <a:srgbClr val="010101"/>
                  </a:solidFill>
                  <a:latin typeface="Archivo Black"/>
                  <a:ea typeface="Archivo Black"/>
                  <a:cs typeface="Archivo Black"/>
                  <a:sym typeface="Archivo Black"/>
                </a:rPr>
                <a:t>ANALYSIS</a:t>
              </a:r>
            </a:p>
          </p:txBody>
        </p:sp>
        <p:sp>
          <p:nvSpPr>
            <p:cNvPr name="TextBox 34" id="34"/>
            <p:cNvSpPr txBox="true"/>
            <p:nvPr/>
          </p:nvSpPr>
          <p:spPr>
            <a:xfrm rot="0">
              <a:off x="1130353" y="1139954"/>
              <a:ext cx="4895398" cy="869479"/>
            </a:xfrm>
            <a:prstGeom prst="rect">
              <a:avLst/>
            </a:prstGeom>
          </p:spPr>
          <p:txBody>
            <a:bodyPr anchor="t" rtlCol="false" tIns="0" lIns="0" bIns="0" rIns="0">
              <a:spAutoFit/>
            </a:bodyPr>
            <a:lstStyle/>
            <a:p>
              <a:pPr algn="ctr">
                <a:lnSpc>
                  <a:spcPts val="2605"/>
                </a:lnSpc>
              </a:pPr>
              <a:r>
                <a:rPr lang="en-US" b="true" sz="2153" spc="-10">
                  <a:solidFill>
                    <a:srgbClr val="231F20"/>
                  </a:solidFill>
                  <a:latin typeface="Montserrat Bold"/>
                  <a:ea typeface="Montserrat Bold"/>
                  <a:cs typeface="Montserrat Bold"/>
                  <a:sym typeface="Montserrat Bold"/>
                </a:rPr>
                <a:t>EDA AND HYPOTHESIS TESTING</a:t>
              </a:r>
            </a:p>
          </p:txBody>
        </p:sp>
      </p:grpSp>
      <p:sp>
        <p:nvSpPr>
          <p:cNvPr name="TextBox 35" id="35"/>
          <p:cNvSpPr txBox="true"/>
          <p:nvPr/>
        </p:nvSpPr>
        <p:spPr>
          <a:xfrm rot="0">
            <a:off x="844436" y="8273437"/>
            <a:ext cx="6730616" cy="1428369"/>
          </a:xfrm>
          <a:prstGeom prst="rect">
            <a:avLst/>
          </a:prstGeom>
        </p:spPr>
        <p:txBody>
          <a:bodyPr anchor="t" rtlCol="false" tIns="0" lIns="0" bIns="0" rIns="0">
            <a:spAutoFit/>
          </a:bodyPr>
          <a:lstStyle/>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Pearson’s r and p-value to assess linear relationships and significance</a:t>
            </a:r>
          </a:p>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ANOVA for categorical group comparisons.</a:t>
            </a:r>
          </a:p>
          <a:p>
            <a:pPr algn="l">
              <a:lnSpc>
                <a:spcPts val="2898"/>
              </a:lnSpc>
            </a:pPr>
          </a:p>
        </p:txBody>
      </p:sp>
      <p:sp>
        <p:nvSpPr>
          <p:cNvPr name="TextBox 36" id="36"/>
          <p:cNvSpPr txBox="true"/>
          <p:nvPr/>
        </p:nvSpPr>
        <p:spPr>
          <a:xfrm rot="0">
            <a:off x="2409656" y="7216398"/>
            <a:ext cx="2690220" cy="628650"/>
          </a:xfrm>
          <a:prstGeom prst="rect">
            <a:avLst/>
          </a:prstGeom>
        </p:spPr>
        <p:txBody>
          <a:bodyPr anchor="t" rtlCol="false" tIns="0" lIns="0" bIns="0" rIns="0">
            <a:spAutoFit/>
          </a:bodyPr>
          <a:lstStyle/>
          <a:p>
            <a:pPr algn="l">
              <a:lnSpc>
                <a:spcPts val="2400"/>
              </a:lnSpc>
            </a:pPr>
            <a:r>
              <a:rPr lang="en-US" sz="2500" spc="25" b="true">
                <a:solidFill>
                  <a:srgbClr val="040506"/>
                </a:solidFill>
                <a:latin typeface="Montserrat Bold"/>
                <a:ea typeface="Montserrat Bold"/>
                <a:cs typeface="Montserrat Bold"/>
                <a:sym typeface="Montserrat Bold"/>
              </a:rPr>
              <a:t>Hypothesis Testing</a:t>
            </a:r>
          </a:p>
        </p:txBody>
      </p:sp>
      <p:sp>
        <p:nvSpPr>
          <p:cNvPr name="TextBox 37" id="37"/>
          <p:cNvSpPr txBox="true"/>
          <p:nvPr/>
        </p:nvSpPr>
        <p:spPr>
          <a:xfrm rot="0">
            <a:off x="12194439" y="2595086"/>
            <a:ext cx="5821526" cy="2514219"/>
          </a:xfrm>
          <a:prstGeom prst="rect">
            <a:avLst/>
          </a:prstGeom>
        </p:spPr>
        <p:txBody>
          <a:bodyPr anchor="t" rtlCol="false" tIns="0" lIns="0" bIns="0" rIns="0">
            <a:spAutoFit/>
          </a:bodyPr>
          <a:lstStyle/>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Visualized relationships using scatter plots with regression lines.</a:t>
            </a:r>
          </a:p>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Us</a:t>
            </a:r>
            <a:r>
              <a:rPr lang="en-US" sz="2100" spc="21">
                <a:solidFill>
                  <a:srgbClr val="040506"/>
                </a:solidFill>
                <a:latin typeface="Montserrat"/>
                <a:ea typeface="Montserrat"/>
                <a:cs typeface="Montserrat"/>
                <a:sym typeface="Montserrat"/>
              </a:rPr>
              <a:t>ed seaborn for clean, readable plots.</a:t>
            </a:r>
          </a:p>
          <a:p>
            <a:pPr algn="l" marL="453392" indent="-226696" lvl="1">
              <a:lnSpc>
                <a:spcPts val="2898"/>
              </a:lnSpc>
              <a:buFont typeface="Arial"/>
              <a:buChar char="•"/>
            </a:pPr>
            <a:r>
              <a:rPr lang="en-US" sz="2100" spc="21" u="none">
                <a:solidFill>
                  <a:srgbClr val="040506"/>
                </a:solidFill>
                <a:latin typeface="Montserrat"/>
                <a:ea typeface="Montserrat"/>
                <a:cs typeface="Montserrat"/>
                <a:sym typeface="Montserrat"/>
              </a:rPr>
              <a:t>pearson correlation analysis.</a:t>
            </a:r>
          </a:p>
          <a:p>
            <a:pPr algn="l" marL="453392" indent="-226696" lvl="1">
              <a:lnSpc>
                <a:spcPts val="2898"/>
              </a:lnSpc>
              <a:buFont typeface="Arial"/>
              <a:buChar char="•"/>
            </a:pPr>
            <a:r>
              <a:rPr lang="en-US" sz="2100" spc="21" u="none">
                <a:solidFill>
                  <a:srgbClr val="040506"/>
                </a:solidFill>
                <a:latin typeface="Montserrat"/>
                <a:ea typeface="Montserrat"/>
                <a:cs typeface="Montserrat"/>
                <a:sym typeface="Montserrat"/>
              </a:rPr>
              <a:t>Correlation heatmap to observe variable interactions.</a:t>
            </a:r>
          </a:p>
          <a:p>
            <a:pPr algn="l">
              <a:lnSpc>
                <a:spcPts val="2898"/>
              </a:lnSpc>
            </a:pPr>
          </a:p>
        </p:txBody>
      </p:sp>
      <p:sp>
        <p:nvSpPr>
          <p:cNvPr name="TextBox 38" id="38"/>
          <p:cNvSpPr txBox="true"/>
          <p:nvPr/>
        </p:nvSpPr>
        <p:spPr>
          <a:xfrm rot="0">
            <a:off x="13297533" y="1478099"/>
            <a:ext cx="2690220" cy="628650"/>
          </a:xfrm>
          <a:prstGeom prst="rect">
            <a:avLst/>
          </a:prstGeom>
        </p:spPr>
        <p:txBody>
          <a:bodyPr anchor="t" rtlCol="false" tIns="0" lIns="0" bIns="0" rIns="0">
            <a:spAutoFit/>
          </a:bodyPr>
          <a:lstStyle/>
          <a:p>
            <a:pPr algn="l">
              <a:lnSpc>
                <a:spcPts val="2400"/>
              </a:lnSpc>
            </a:pPr>
            <a:r>
              <a:rPr lang="en-US" sz="2500" spc="25" b="true">
                <a:solidFill>
                  <a:srgbClr val="040506"/>
                </a:solidFill>
                <a:latin typeface="Montserrat Bold"/>
                <a:ea typeface="Montserrat Bold"/>
                <a:cs typeface="Montserrat Bold"/>
                <a:sym typeface="Montserrat Bold"/>
              </a:rPr>
              <a:t>Exploratory Data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4917817" y="3249452"/>
            <a:ext cx="4346782" cy="628650"/>
          </a:xfrm>
          <a:prstGeom prst="rect">
            <a:avLst/>
          </a:prstGeom>
        </p:spPr>
        <p:txBody>
          <a:bodyPr anchor="t" rtlCol="false" tIns="0" lIns="0" bIns="0" rIns="0">
            <a:spAutoFit/>
          </a:bodyPr>
          <a:lstStyle/>
          <a:p>
            <a:pPr algn="l">
              <a:lnSpc>
                <a:spcPts val="2400"/>
              </a:lnSpc>
            </a:pPr>
            <a:r>
              <a:rPr lang="en-US" sz="2500" spc="25" b="true">
                <a:solidFill>
                  <a:srgbClr val="040506"/>
                </a:solidFill>
                <a:latin typeface="Montserrat Bold"/>
                <a:ea typeface="Montserrat Bold"/>
                <a:cs typeface="Montserrat Bold"/>
                <a:sym typeface="Montserrat Bold"/>
              </a:rPr>
              <a:t>Support Vector Regression</a:t>
            </a:r>
          </a:p>
        </p:txBody>
      </p:sp>
      <p:grpSp>
        <p:nvGrpSpPr>
          <p:cNvPr name="Group 4" id="4"/>
          <p:cNvGrpSpPr/>
          <p:nvPr/>
        </p:nvGrpSpPr>
        <p:grpSpPr>
          <a:xfrm rot="0">
            <a:off x="11827539" y="1409953"/>
            <a:ext cx="3128378" cy="3018449"/>
            <a:chOff x="0" y="0"/>
            <a:chExt cx="4171171" cy="4024599"/>
          </a:xfrm>
        </p:grpSpPr>
        <p:grpSp>
          <p:nvGrpSpPr>
            <p:cNvPr name="Group 5" id="5"/>
            <p:cNvGrpSpPr/>
            <p:nvPr/>
          </p:nvGrpSpPr>
          <p:grpSpPr>
            <a:xfrm rot="0">
              <a:off x="0" y="0"/>
              <a:ext cx="4171171" cy="2317718"/>
              <a:chOff x="0" y="0"/>
              <a:chExt cx="4159440" cy="2311200"/>
            </a:xfrm>
          </p:grpSpPr>
          <p:sp>
            <p:nvSpPr>
              <p:cNvPr name="Freeform 6" id="6"/>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163179" y="645495"/>
              <a:ext cx="3376937" cy="3379103"/>
              <a:chOff x="0" y="0"/>
              <a:chExt cx="3367440" cy="3369600"/>
            </a:xfrm>
          </p:grpSpPr>
          <p:sp>
            <p:nvSpPr>
              <p:cNvPr name="Freeform 8" id="8"/>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9" id="9"/>
            <p:cNvSpPr/>
            <p:nvPr/>
          </p:nvSpPr>
          <p:spPr>
            <a:xfrm flipH="false" flipV="false" rot="0">
              <a:off x="900727" y="1423185"/>
              <a:ext cx="2000667" cy="2000667"/>
            </a:xfrm>
            <a:custGeom>
              <a:avLst/>
              <a:gdLst/>
              <a:ahLst/>
              <a:cxnLst/>
              <a:rect r="r" b="b" t="t" l="l"/>
              <a:pathLst>
                <a:path h="2000667" w="2000667">
                  <a:moveTo>
                    <a:pt x="0" y="0"/>
                  </a:moveTo>
                  <a:lnTo>
                    <a:pt x="2000667" y="0"/>
                  </a:lnTo>
                  <a:lnTo>
                    <a:pt x="2000667" y="2000667"/>
                  </a:lnTo>
                  <a:lnTo>
                    <a:pt x="0" y="2000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0" id="10"/>
          <p:cNvGrpSpPr/>
          <p:nvPr/>
        </p:nvGrpSpPr>
        <p:grpSpPr>
          <a:xfrm rot="0">
            <a:off x="620921" y="1350487"/>
            <a:ext cx="3128378" cy="3018449"/>
            <a:chOff x="0" y="0"/>
            <a:chExt cx="4171171" cy="4024599"/>
          </a:xfrm>
        </p:grpSpPr>
        <p:grpSp>
          <p:nvGrpSpPr>
            <p:cNvPr name="Group 11" id="11"/>
            <p:cNvGrpSpPr/>
            <p:nvPr/>
          </p:nvGrpSpPr>
          <p:grpSpPr>
            <a:xfrm rot="0">
              <a:off x="0" y="0"/>
              <a:ext cx="4171171" cy="2317718"/>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163179" y="645495"/>
              <a:ext cx="3376937" cy="3379103"/>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sp>
        <p:nvSpPr>
          <p:cNvPr name="Freeform 15" id="15"/>
          <p:cNvSpPr/>
          <p:nvPr/>
        </p:nvSpPr>
        <p:spPr>
          <a:xfrm flipH="false" flipV="false" rot="328503">
            <a:off x="6896168" y="2875459"/>
            <a:ext cx="4510580" cy="3936143"/>
          </a:xfrm>
          <a:custGeom>
            <a:avLst/>
            <a:gdLst/>
            <a:ahLst/>
            <a:cxnLst/>
            <a:rect r="r" b="b" t="t" l="l"/>
            <a:pathLst>
              <a:path h="3936143" w="4510580">
                <a:moveTo>
                  <a:pt x="0" y="0"/>
                </a:moveTo>
                <a:lnTo>
                  <a:pt x="4510579" y="0"/>
                </a:lnTo>
                <a:lnTo>
                  <a:pt x="4510579" y="3936143"/>
                </a:lnTo>
                <a:lnTo>
                  <a:pt x="0" y="3936143"/>
                </a:lnTo>
                <a:lnTo>
                  <a:pt x="0" y="0"/>
                </a:lnTo>
                <a:close/>
              </a:path>
            </a:pathLst>
          </a:custGeom>
          <a:blipFill>
            <a:blip r:embed="rId5">
              <a:alphaModFix amt="42000"/>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136881" y="2148213"/>
            <a:ext cx="2096459" cy="2039368"/>
          </a:xfrm>
          <a:custGeom>
            <a:avLst/>
            <a:gdLst/>
            <a:ahLst/>
            <a:cxnLst/>
            <a:rect r="r" b="b" t="t" l="l"/>
            <a:pathLst>
              <a:path h="2039368" w="2096459">
                <a:moveTo>
                  <a:pt x="0" y="0"/>
                </a:moveTo>
                <a:lnTo>
                  <a:pt x="2096459" y="0"/>
                </a:lnTo>
                <a:lnTo>
                  <a:pt x="2096459" y="2039368"/>
                </a:lnTo>
                <a:lnTo>
                  <a:pt x="0" y="2039368"/>
                </a:lnTo>
                <a:lnTo>
                  <a:pt x="0" y="0"/>
                </a:lnTo>
                <a:close/>
              </a:path>
            </a:pathLst>
          </a:custGeom>
          <a:blipFill>
            <a:blip r:embed="rId7">
              <a:extLst>
                <a:ext uri="{96DAC541-7B7A-43D3-8B79-37D633B846F1}">
                  <asvg:svgBlip xmlns:asvg="http://schemas.microsoft.com/office/drawing/2016/SVG/main" r:embed="rId8"/>
                </a:ext>
              </a:extLst>
            </a:blip>
            <a:stretch>
              <a:fillRect l="0" t="0" r="-24933" b="-29214"/>
            </a:stretch>
          </a:blipFill>
        </p:spPr>
      </p:sp>
      <p:sp>
        <p:nvSpPr>
          <p:cNvPr name="TextBox 17" id="17"/>
          <p:cNvSpPr txBox="true"/>
          <p:nvPr/>
        </p:nvSpPr>
        <p:spPr>
          <a:xfrm rot="0">
            <a:off x="12381469" y="5072061"/>
            <a:ext cx="5148897" cy="3238119"/>
          </a:xfrm>
          <a:prstGeom prst="rect">
            <a:avLst/>
          </a:prstGeom>
        </p:spPr>
        <p:txBody>
          <a:bodyPr anchor="t" rtlCol="false" tIns="0" lIns="0" bIns="0" rIns="0">
            <a:spAutoFit/>
          </a:bodyPr>
          <a:lstStyle/>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A kernel-based regression method for capturing both linear and non-linear relationships.</a:t>
            </a:r>
          </a:p>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Tun</a:t>
            </a:r>
            <a:r>
              <a:rPr lang="en-US" sz="2100" spc="21">
                <a:solidFill>
                  <a:srgbClr val="040506"/>
                </a:solidFill>
                <a:latin typeface="Montserrat"/>
                <a:ea typeface="Montserrat"/>
                <a:cs typeface="Montserrat"/>
                <a:sym typeface="Montserrat"/>
              </a:rPr>
              <a:t>ed with GridSearchCV on parameters:</a:t>
            </a:r>
          </a:p>
          <a:p>
            <a:pPr algn="l" marL="906783" indent="-302261" lvl="2">
              <a:lnSpc>
                <a:spcPts val="2898"/>
              </a:lnSpc>
              <a:buFont typeface="Arial"/>
              <a:buChar char="⚬"/>
            </a:pPr>
            <a:r>
              <a:rPr lang="en-US" sz="2100" spc="21">
                <a:solidFill>
                  <a:srgbClr val="040506"/>
                </a:solidFill>
                <a:latin typeface="Montserrat"/>
                <a:ea typeface="Montserrat"/>
                <a:cs typeface="Montserrat"/>
                <a:sym typeface="Montserrat"/>
              </a:rPr>
              <a:t>kernel (rbf or linear)</a:t>
            </a:r>
          </a:p>
          <a:p>
            <a:pPr algn="l" marL="906783" indent="-302261" lvl="2">
              <a:lnSpc>
                <a:spcPts val="2898"/>
              </a:lnSpc>
              <a:buFont typeface="Arial"/>
              <a:buChar char="⚬"/>
            </a:pPr>
            <a:r>
              <a:rPr lang="en-US" sz="2100" spc="21">
                <a:solidFill>
                  <a:srgbClr val="040506"/>
                </a:solidFill>
                <a:latin typeface="Montserrat"/>
                <a:ea typeface="Montserrat"/>
                <a:cs typeface="Montserrat"/>
                <a:sym typeface="Montserrat"/>
              </a:rPr>
              <a:t>C (regularization strength)</a:t>
            </a:r>
          </a:p>
          <a:p>
            <a:pPr algn="l" marL="906783" indent="-302261" lvl="2">
              <a:lnSpc>
                <a:spcPts val="2898"/>
              </a:lnSpc>
              <a:buFont typeface="Arial"/>
              <a:buChar char="⚬"/>
            </a:pPr>
            <a:r>
              <a:rPr lang="en-US" sz="2100" spc="21">
                <a:solidFill>
                  <a:srgbClr val="040506"/>
                </a:solidFill>
                <a:latin typeface="Montserrat"/>
                <a:ea typeface="Montserrat"/>
                <a:cs typeface="Montserrat"/>
                <a:sym typeface="Montserrat"/>
              </a:rPr>
              <a:t>epsilon (margin of tolerance)</a:t>
            </a:r>
          </a:p>
          <a:p>
            <a:pPr algn="l">
              <a:lnSpc>
                <a:spcPts val="2898"/>
              </a:lnSpc>
            </a:pPr>
          </a:p>
        </p:txBody>
      </p:sp>
      <p:sp>
        <p:nvSpPr>
          <p:cNvPr name="TextBox 18" id="18"/>
          <p:cNvSpPr txBox="true"/>
          <p:nvPr/>
        </p:nvSpPr>
        <p:spPr>
          <a:xfrm rot="0">
            <a:off x="3602928" y="3225047"/>
            <a:ext cx="3276077" cy="628650"/>
          </a:xfrm>
          <a:prstGeom prst="rect">
            <a:avLst/>
          </a:prstGeom>
        </p:spPr>
        <p:txBody>
          <a:bodyPr anchor="t" rtlCol="false" tIns="0" lIns="0" bIns="0" rIns="0">
            <a:spAutoFit/>
          </a:bodyPr>
          <a:lstStyle/>
          <a:p>
            <a:pPr algn="l">
              <a:lnSpc>
                <a:spcPts val="2400"/>
              </a:lnSpc>
            </a:pPr>
            <a:r>
              <a:rPr lang="en-US" sz="2500" spc="25" b="true">
                <a:solidFill>
                  <a:srgbClr val="040506"/>
                </a:solidFill>
                <a:latin typeface="Montserrat Bold"/>
                <a:ea typeface="Montserrat Bold"/>
                <a:cs typeface="Montserrat Bold"/>
                <a:sym typeface="Montserrat Bold"/>
              </a:rPr>
              <a:t>Random Forest Regressor</a:t>
            </a:r>
          </a:p>
        </p:txBody>
      </p:sp>
      <p:sp>
        <p:nvSpPr>
          <p:cNvPr name="TextBox 19" id="19"/>
          <p:cNvSpPr txBox="true"/>
          <p:nvPr/>
        </p:nvSpPr>
        <p:spPr>
          <a:xfrm rot="0">
            <a:off x="620921" y="5012595"/>
            <a:ext cx="5839540" cy="3600069"/>
          </a:xfrm>
          <a:prstGeom prst="rect">
            <a:avLst/>
          </a:prstGeom>
        </p:spPr>
        <p:txBody>
          <a:bodyPr anchor="t" rtlCol="false" tIns="0" lIns="0" bIns="0" rIns="0">
            <a:spAutoFit/>
          </a:bodyPr>
          <a:lstStyle/>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An ensemble-based tree model that builds multiple decision trees and averages their outputs.</a:t>
            </a:r>
          </a:p>
          <a:p>
            <a:pPr algn="l" marL="453392" indent="-226696" lvl="1">
              <a:lnSpc>
                <a:spcPts val="2898"/>
              </a:lnSpc>
              <a:buFont typeface="Arial"/>
              <a:buChar char="•"/>
            </a:pPr>
            <a:r>
              <a:rPr lang="en-US" sz="2100" spc="21">
                <a:solidFill>
                  <a:srgbClr val="040506"/>
                </a:solidFill>
                <a:latin typeface="Montserrat"/>
                <a:ea typeface="Montserrat"/>
                <a:cs typeface="Montserrat"/>
                <a:sym typeface="Montserrat"/>
              </a:rPr>
              <a:t>Tu</a:t>
            </a:r>
            <a:r>
              <a:rPr lang="en-US" sz="2100" spc="21">
                <a:solidFill>
                  <a:srgbClr val="040506"/>
                </a:solidFill>
                <a:latin typeface="Montserrat"/>
                <a:ea typeface="Montserrat"/>
                <a:cs typeface="Montserrat"/>
                <a:sym typeface="Montserrat"/>
              </a:rPr>
              <a:t>ned with GridSearchCV on parameters:</a:t>
            </a:r>
          </a:p>
          <a:p>
            <a:pPr algn="l" marL="906783" indent="-302261" lvl="2">
              <a:lnSpc>
                <a:spcPts val="2898"/>
              </a:lnSpc>
              <a:buFont typeface="Arial"/>
              <a:buChar char="⚬"/>
            </a:pPr>
            <a:r>
              <a:rPr lang="en-US" sz="2100" spc="21">
                <a:solidFill>
                  <a:srgbClr val="040506"/>
                </a:solidFill>
                <a:latin typeface="Montserrat"/>
                <a:ea typeface="Montserrat"/>
                <a:cs typeface="Montserrat"/>
                <a:sym typeface="Montserrat"/>
              </a:rPr>
              <a:t>n_estimators (number of trees)</a:t>
            </a:r>
          </a:p>
          <a:p>
            <a:pPr algn="l" marL="906783" indent="-302261" lvl="2">
              <a:lnSpc>
                <a:spcPts val="2898"/>
              </a:lnSpc>
              <a:buFont typeface="Arial"/>
              <a:buChar char="⚬"/>
            </a:pPr>
            <a:r>
              <a:rPr lang="en-US" sz="2100" spc="21">
                <a:solidFill>
                  <a:srgbClr val="040506"/>
                </a:solidFill>
                <a:latin typeface="Montserrat"/>
                <a:ea typeface="Montserrat"/>
                <a:cs typeface="Montserrat"/>
                <a:sym typeface="Montserrat"/>
              </a:rPr>
              <a:t>max_depth (maximum depth of each tree)</a:t>
            </a:r>
          </a:p>
          <a:p>
            <a:pPr algn="l">
              <a:lnSpc>
                <a:spcPts val="2898"/>
              </a:lnSpc>
            </a:pPr>
          </a:p>
          <a:p>
            <a:pPr algn="l">
              <a:lnSpc>
                <a:spcPts val="2898"/>
              </a:lnSpc>
            </a:pPr>
          </a:p>
        </p:txBody>
      </p:sp>
      <p:grpSp>
        <p:nvGrpSpPr>
          <p:cNvPr name="Group 20" id="20"/>
          <p:cNvGrpSpPr/>
          <p:nvPr/>
        </p:nvGrpSpPr>
        <p:grpSpPr>
          <a:xfrm rot="0">
            <a:off x="6460461" y="4389962"/>
            <a:ext cx="5367078" cy="1183225"/>
            <a:chOff x="0" y="0"/>
            <a:chExt cx="7156104" cy="1577633"/>
          </a:xfrm>
        </p:grpSpPr>
        <p:sp>
          <p:nvSpPr>
            <p:cNvPr name="TextBox 21" id="21"/>
            <p:cNvSpPr txBox="true"/>
            <p:nvPr/>
          </p:nvSpPr>
          <p:spPr>
            <a:xfrm rot="0">
              <a:off x="0" y="-95250"/>
              <a:ext cx="7156104" cy="1099820"/>
            </a:xfrm>
            <a:prstGeom prst="rect">
              <a:avLst/>
            </a:prstGeom>
          </p:spPr>
          <p:txBody>
            <a:bodyPr anchor="t" rtlCol="false" tIns="0" lIns="0" bIns="0" rIns="0">
              <a:spAutoFit/>
            </a:bodyPr>
            <a:lstStyle/>
            <a:p>
              <a:pPr algn="ctr" marL="0" indent="0" lvl="0">
                <a:lnSpc>
                  <a:spcPts val="6842"/>
                </a:lnSpc>
                <a:spcBef>
                  <a:spcPct val="0"/>
                </a:spcBef>
              </a:pPr>
              <a:r>
                <a:rPr lang="en-US" sz="4958" spc="173">
                  <a:solidFill>
                    <a:srgbClr val="010101"/>
                  </a:solidFill>
                  <a:latin typeface="Archivo Black"/>
                  <a:ea typeface="Archivo Black"/>
                  <a:cs typeface="Archivo Black"/>
                  <a:sym typeface="Archivo Black"/>
                </a:rPr>
                <a:t>ANALYSIS</a:t>
              </a:r>
            </a:p>
          </p:txBody>
        </p:sp>
        <p:sp>
          <p:nvSpPr>
            <p:cNvPr name="TextBox 22" id="22"/>
            <p:cNvSpPr txBox="true"/>
            <p:nvPr/>
          </p:nvSpPr>
          <p:spPr>
            <a:xfrm rot="0">
              <a:off x="1130353" y="1139954"/>
              <a:ext cx="4895398" cy="437679"/>
            </a:xfrm>
            <a:prstGeom prst="rect">
              <a:avLst/>
            </a:prstGeom>
          </p:spPr>
          <p:txBody>
            <a:bodyPr anchor="t" rtlCol="false" tIns="0" lIns="0" bIns="0" rIns="0">
              <a:spAutoFit/>
            </a:bodyPr>
            <a:lstStyle/>
            <a:p>
              <a:pPr algn="ctr">
                <a:lnSpc>
                  <a:spcPts val="2605"/>
                </a:lnSpc>
              </a:pPr>
              <a:r>
                <a:rPr lang="en-US" b="true" sz="2153" spc="-10">
                  <a:solidFill>
                    <a:srgbClr val="231F20"/>
                  </a:solidFill>
                  <a:latin typeface="Montserrat Bold"/>
                  <a:ea typeface="Montserrat Bold"/>
                  <a:cs typeface="Montserrat Bold"/>
                  <a:sym typeface="Montserrat Bold"/>
                </a:rPr>
                <a:t>ML METHODS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646045" y="1988135"/>
            <a:ext cx="8616655" cy="3155365"/>
            <a:chOff x="0" y="0"/>
            <a:chExt cx="2269407" cy="831043"/>
          </a:xfrm>
        </p:grpSpPr>
        <p:sp>
          <p:nvSpPr>
            <p:cNvPr name="Freeform 4" id="4"/>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5" id="5"/>
            <p:cNvSpPr txBox="true"/>
            <p:nvPr/>
          </p:nvSpPr>
          <p:spPr>
            <a:xfrm>
              <a:off x="0" y="-19050"/>
              <a:ext cx="2269407" cy="850093"/>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4863894" y="6751210"/>
            <a:ext cx="5398806" cy="3791487"/>
            <a:chOff x="0" y="0"/>
            <a:chExt cx="1421908" cy="998581"/>
          </a:xfrm>
        </p:grpSpPr>
        <p:sp>
          <p:nvSpPr>
            <p:cNvPr name="Freeform 7" id="7"/>
            <p:cNvSpPr/>
            <p:nvPr/>
          </p:nvSpPr>
          <p:spPr>
            <a:xfrm flipH="false" flipV="false" rot="0">
              <a:off x="0" y="0"/>
              <a:ext cx="1421908" cy="998581"/>
            </a:xfrm>
            <a:custGeom>
              <a:avLst/>
              <a:gdLst/>
              <a:ahLst/>
              <a:cxnLst/>
              <a:rect r="r" b="b" t="t" l="l"/>
              <a:pathLst>
                <a:path h="998581" w="1421908">
                  <a:moveTo>
                    <a:pt x="35850" y="0"/>
                  </a:moveTo>
                  <a:lnTo>
                    <a:pt x="1386058" y="0"/>
                  </a:lnTo>
                  <a:cubicBezTo>
                    <a:pt x="1395566" y="0"/>
                    <a:pt x="1404684" y="3777"/>
                    <a:pt x="1411407" y="10500"/>
                  </a:cubicBezTo>
                  <a:cubicBezTo>
                    <a:pt x="1418131" y="17223"/>
                    <a:pt x="1421908" y="26342"/>
                    <a:pt x="1421908" y="35850"/>
                  </a:cubicBezTo>
                  <a:lnTo>
                    <a:pt x="1421908" y="962731"/>
                  </a:lnTo>
                  <a:cubicBezTo>
                    <a:pt x="1421908" y="972239"/>
                    <a:pt x="1418131" y="981358"/>
                    <a:pt x="1411407" y="988081"/>
                  </a:cubicBezTo>
                  <a:cubicBezTo>
                    <a:pt x="1404684" y="994804"/>
                    <a:pt x="1395566" y="998581"/>
                    <a:pt x="1386058" y="998581"/>
                  </a:cubicBezTo>
                  <a:lnTo>
                    <a:pt x="35850" y="998581"/>
                  </a:lnTo>
                  <a:cubicBezTo>
                    <a:pt x="26342" y="998581"/>
                    <a:pt x="17223" y="994804"/>
                    <a:pt x="10500" y="988081"/>
                  </a:cubicBezTo>
                  <a:cubicBezTo>
                    <a:pt x="3777" y="981358"/>
                    <a:pt x="0" y="972239"/>
                    <a:pt x="0" y="962731"/>
                  </a:cubicBezTo>
                  <a:lnTo>
                    <a:pt x="0" y="35850"/>
                  </a:lnTo>
                  <a:cubicBezTo>
                    <a:pt x="0" y="26342"/>
                    <a:pt x="3777" y="17223"/>
                    <a:pt x="10500" y="10500"/>
                  </a:cubicBezTo>
                  <a:cubicBezTo>
                    <a:pt x="17223" y="3777"/>
                    <a:pt x="26342" y="0"/>
                    <a:pt x="35850" y="0"/>
                  </a:cubicBezTo>
                  <a:close/>
                </a:path>
              </a:pathLst>
            </a:custGeom>
            <a:solidFill>
              <a:srgbClr val="FFFFFF">
                <a:alpha val="86667"/>
              </a:srgbClr>
            </a:solidFill>
            <a:ln cap="rnd">
              <a:noFill/>
              <a:prstDash val="solid"/>
              <a:round/>
            </a:ln>
          </p:spPr>
        </p:sp>
        <p:sp>
          <p:nvSpPr>
            <p:cNvPr name="TextBox 8" id="8"/>
            <p:cNvSpPr txBox="true"/>
            <p:nvPr/>
          </p:nvSpPr>
          <p:spPr>
            <a:xfrm>
              <a:off x="0" y="-19050"/>
              <a:ext cx="1421908" cy="101763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5076210" y="6974176"/>
            <a:ext cx="1194647" cy="1434620"/>
          </a:xfrm>
          <a:custGeom>
            <a:avLst/>
            <a:gdLst/>
            <a:ahLst/>
            <a:cxnLst/>
            <a:rect r="r" b="b" t="t" l="l"/>
            <a:pathLst>
              <a:path h="1434620" w="1194647">
                <a:moveTo>
                  <a:pt x="0" y="0"/>
                </a:moveTo>
                <a:lnTo>
                  <a:pt x="1194647" y="0"/>
                </a:lnTo>
                <a:lnTo>
                  <a:pt x="1194647" y="1434620"/>
                </a:lnTo>
                <a:lnTo>
                  <a:pt x="0" y="1434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278230" y="7012276"/>
            <a:ext cx="4657262" cy="2981325"/>
          </a:xfrm>
          <a:prstGeom prst="rect">
            <a:avLst/>
          </a:prstGeom>
        </p:spPr>
        <p:txBody>
          <a:bodyPr anchor="t" rtlCol="false" tIns="0" lIns="0" bIns="0" rIns="0">
            <a:spAutoFit/>
          </a:bodyPr>
          <a:lstStyle/>
          <a:p>
            <a:pPr algn="r">
              <a:lnSpc>
                <a:spcPts val="3449"/>
              </a:lnSpc>
            </a:pPr>
            <a:r>
              <a:rPr lang="en-US" sz="2499" spc="34">
                <a:solidFill>
                  <a:srgbClr val="040506"/>
                </a:solidFill>
                <a:latin typeface="Montserrat"/>
                <a:ea typeface="Montserrat"/>
                <a:cs typeface="Montserrat"/>
                <a:sym typeface="Montserrat"/>
              </a:rPr>
              <a:t>Since the data</a:t>
            </a:r>
          </a:p>
          <a:p>
            <a:pPr algn="r">
              <a:lnSpc>
                <a:spcPts val="3449"/>
              </a:lnSpc>
            </a:pPr>
            <a:r>
              <a:rPr lang="en-US" sz="2499" spc="34">
                <a:solidFill>
                  <a:srgbClr val="040506"/>
                </a:solidFill>
                <a:latin typeface="Montserrat"/>
                <a:ea typeface="Montserrat"/>
                <a:cs typeface="Montserrat"/>
                <a:sym typeface="Montserrat"/>
              </a:rPr>
              <a:t>spans many years,</a:t>
            </a:r>
          </a:p>
          <a:p>
            <a:pPr algn="r">
              <a:lnSpc>
                <a:spcPts val="3449"/>
              </a:lnSpc>
            </a:pPr>
            <a:r>
              <a:rPr lang="en-US" sz="2499" spc="34">
                <a:solidFill>
                  <a:srgbClr val="040506"/>
                </a:solidFill>
                <a:latin typeface="Montserrat"/>
                <a:ea typeface="Montserrat"/>
                <a:cs typeface="Montserrat"/>
                <a:sym typeface="Montserrat"/>
              </a:rPr>
              <a:t>the correlations can</a:t>
            </a:r>
          </a:p>
          <a:p>
            <a:pPr algn="r">
              <a:lnSpc>
                <a:spcPts val="3449"/>
              </a:lnSpc>
            </a:pPr>
            <a:r>
              <a:rPr lang="en-US" sz="2499" spc="34">
                <a:solidFill>
                  <a:srgbClr val="040506"/>
                </a:solidFill>
                <a:latin typeface="Montserrat"/>
                <a:ea typeface="Montserrat"/>
                <a:cs typeface="Montserrat"/>
                <a:sym typeface="Montserrat"/>
              </a:rPr>
              <a:t>be analyzed in relation</a:t>
            </a:r>
          </a:p>
          <a:p>
            <a:pPr algn="r">
              <a:lnSpc>
                <a:spcPts val="3449"/>
              </a:lnSpc>
            </a:pPr>
            <a:r>
              <a:rPr lang="en-US" sz="2499" spc="34">
                <a:solidFill>
                  <a:srgbClr val="040506"/>
                </a:solidFill>
                <a:latin typeface="Montserrat"/>
                <a:ea typeface="Montserrat"/>
                <a:cs typeface="Montserrat"/>
                <a:sym typeface="Montserrat"/>
              </a:rPr>
              <a:t>to historical events that</a:t>
            </a:r>
          </a:p>
          <a:p>
            <a:pPr algn="r">
              <a:lnSpc>
                <a:spcPts val="3449"/>
              </a:lnSpc>
            </a:pPr>
            <a:r>
              <a:rPr lang="en-US" sz="2499" spc="34">
                <a:solidFill>
                  <a:srgbClr val="040506"/>
                </a:solidFill>
                <a:latin typeface="Montserrat"/>
                <a:ea typeface="Montserrat"/>
                <a:cs typeface="Montserrat"/>
                <a:sym typeface="Montserrat"/>
              </a:rPr>
              <a:t>occurred during those periods.</a:t>
            </a:r>
          </a:p>
        </p:txBody>
      </p:sp>
      <p:grpSp>
        <p:nvGrpSpPr>
          <p:cNvPr name="Group 11" id="11"/>
          <p:cNvGrpSpPr/>
          <p:nvPr/>
        </p:nvGrpSpPr>
        <p:grpSpPr>
          <a:xfrm rot="0">
            <a:off x="11860494" y="5011792"/>
            <a:ext cx="5398806" cy="5771281"/>
            <a:chOff x="0" y="0"/>
            <a:chExt cx="1421908" cy="1520008"/>
          </a:xfrm>
        </p:grpSpPr>
        <p:sp>
          <p:nvSpPr>
            <p:cNvPr name="Freeform 12" id="12"/>
            <p:cNvSpPr/>
            <p:nvPr/>
          </p:nvSpPr>
          <p:spPr>
            <a:xfrm flipH="false" flipV="false" rot="0">
              <a:off x="0" y="0"/>
              <a:ext cx="1421908" cy="1520008"/>
            </a:xfrm>
            <a:custGeom>
              <a:avLst/>
              <a:gdLst/>
              <a:ahLst/>
              <a:cxnLst/>
              <a:rect r="r" b="b" t="t" l="l"/>
              <a:pathLst>
                <a:path h="1520008" w="1421908">
                  <a:moveTo>
                    <a:pt x="35850" y="0"/>
                  </a:moveTo>
                  <a:lnTo>
                    <a:pt x="1386058" y="0"/>
                  </a:lnTo>
                  <a:cubicBezTo>
                    <a:pt x="1395566" y="0"/>
                    <a:pt x="1404684" y="3777"/>
                    <a:pt x="1411407" y="10500"/>
                  </a:cubicBezTo>
                  <a:cubicBezTo>
                    <a:pt x="1418131" y="17223"/>
                    <a:pt x="1421908" y="26342"/>
                    <a:pt x="1421908" y="35850"/>
                  </a:cubicBezTo>
                  <a:lnTo>
                    <a:pt x="1421908" y="1484158"/>
                  </a:lnTo>
                  <a:cubicBezTo>
                    <a:pt x="1421908" y="1493666"/>
                    <a:pt x="1418131" y="1502785"/>
                    <a:pt x="1411407" y="1509508"/>
                  </a:cubicBezTo>
                  <a:cubicBezTo>
                    <a:pt x="1404684" y="1516231"/>
                    <a:pt x="1395566" y="1520008"/>
                    <a:pt x="1386058" y="1520008"/>
                  </a:cubicBezTo>
                  <a:lnTo>
                    <a:pt x="35850" y="1520008"/>
                  </a:lnTo>
                  <a:cubicBezTo>
                    <a:pt x="26342" y="1520008"/>
                    <a:pt x="17223" y="1516231"/>
                    <a:pt x="10500" y="1509508"/>
                  </a:cubicBezTo>
                  <a:cubicBezTo>
                    <a:pt x="3777" y="1502785"/>
                    <a:pt x="0" y="1493666"/>
                    <a:pt x="0" y="1484158"/>
                  </a:cubicBezTo>
                  <a:lnTo>
                    <a:pt x="0" y="35850"/>
                  </a:lnTo>
                  <a:cubicBezTo>
                    <a:pt x="0" y="26342"/>
                    <a:pt x="3777" y="17223"/>
                    <a:pt x="10500" y="10500"/>
                  </a:cubicBezTo>
                  <a:cubicBezTo>
                    <a:pt x="17223" y="3777"/>
                    <a:pt x="26342" y="0"/>
                    <a:pt x="35850" y="0"/>
                  </a:cubicBezTo>
                  <a:close/>
                </a:path>
              </a:pathLst>
            </a:custGeom>
            <a:solidFill>
              <a:srgbClr val="FFFFFF">
                <a:alpha val="86667"/>
              </a:srgbClr>
            </a:solidFill>
            <a:ln cap="rnd">
              <a:noFill/>
              <a:prstDash val="solid"/>
              <a:round/>
            </a:ln>
          </p:spPr>
        </p:sp>
        <p:sp>
          <p:nvSpPr>
            <p:cNvPr name="TextBox 13" id="13"/>
            <p:cNvSpPr txBox="true"/>
            <p:nvPr/>
          </p:nvSpPr>
          <p:spPr>
            <a:xfrm>
              <a:off x="0" y="-19050"/>
              <a:ext cx="1421908" cy="153905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4" id="14"/>
          <p:cNvSpPr/>
          <p:nvPr/>
        </p:nvSpPr>
        <p:spPr>
          <a:xfrm flipH="false" flipV="false" rot="0">
            <a:off x="12110054" y="5366465"/>
            <a:ext cx="1058166" cy="1607710"/>
          </a:xfrm>
          <a:custGeom>
            <a:avLst/>
            <a:gdLst/>
            <a:ahLst/>
            <a:cxnLst/>
            <a:rect r="r" b="b" t="t" l="l"/>
            <a:pathLst>
              <a:path h="1607710" w="1058166">
                <a:moveTo>
                  <a:pt x="0" y="0"/>
                </a:moveTo>
                <a:lnTo>
                  <a:pt x="1058166" y="0"/>
                </a:lnTo>
                <a:lnTo>
                  <a:pt x="1058166" y="1607711"/>
                </a:lnTo>
                <a:lnTo>
                  <a:pt x="0" y="16077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108006" y="2499940"/>
            <a:ext cx="7692734" cy="1715409"/>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FUTURE IMPROVEMENTS</a:t>
            </a:r>
          </a:p>
        </p:txBody>
      </p:sp>
      <p:sp>
        <p:nvSpPr>
          <p:cNvPr name="TextBox 16" id="16"/>
          <p:cNvSpPr txBox="true"/>
          <p:nvPr/>
        </p:nvSpPr>
        <p:spPr>
          <a:xfrm rot="0">
            <a:off x="12231266" y="5650201"/>
            <a:ext cx="4657262" cy="4267200"/>
          </a:xfrm>
          <a:prstGeom prst="rect">
            <a:avLst/>
          </a:prstGeom>
        </p:spPr>
        <p:txBody>
          <a:bodyPr anchor="t" rtlCol="false" tIns="0" lIns="0" bIns="0" rIns="0">
            <a:spAutoFit/>
          </a:bodyPr>
          <a:lstStyle/>
          <a:p>
            <a:pPr algn="r">
              <a:lnSpc>
                <a:spcPts val="3449"/>
              </a:lnSpc>
            </a:pPr>
            <a:r>
              <a:rPr lang="en-US" sz="2499" spc="34">
                <a:solidFill>
                  <a:srgbClr val="040506"/>
                </a:solidFill>
                <a:latin typeface="Montserrat"/>
                <a:ea typeface="Montserrat"/>
                <a:cs typeface="Montserrat"/>
                <a:sym typeface="Montserrat"/>
              </a:rPr>
              <a:t>The analysis</a:t>
            </a:r>
          </a:p>
          <a:p>
            <a:pPr algn="r">
              <a:lnSpc>
                <a:spcPts val="3449"/>
              </a:lnSpc>
            </a:pPr>
            <a:r>
              <a:rPr lang="en-US" sz="2499" spc="34">
                <a:solidFill>
                  <a:srgbClr val="040506"/>
                </a:solidFill>
                <a:latin typeface="Montserrat"/>
                <a:ea typeface="Montserrat"/>
                <a:cs typeface="Montserrat"/>
                <a:sym typeface="Montserrat"/>
              </a:rPr>
              <a:t>can be expanded</a:t>
            </a:r>
          </a:p>
          <a:p>
            <a:pPr algn="r">
              <a:lnSpc>
                <a:spcPts val="3449"/>
              </a:lnSpc>
            </a:pPr>
            <a:r>
              <a:rPr lang="en-US" sz="2499" spc="34">
                <a:solidFill>
                  <a:srgbClr val="040506"/>
                </a:solidFill>
                <a:latin typeface="Montserrat"/>
                <a:ea typeface="Montserrat"/>
                <a:cs typeface="Montserrat"/>
                <a:sym typeface="Montserrat"/>
              </a:rPr>
              <a:t>beyond the U.S. to</a:t>
            </a:r>
          </a:p>
          <a:p>
            <a:pPr algn="r">
              <a:lnSpc>
                <a:spcPts val="3449"/>
              </a:lnSpc>
            </a:pPr>
            <a:r>
              <a:rPr lang="en-US" sz="2499" spc="34">
                <a:solidFill>
                  <a:srgbClr val="040506"/>
                </a:solidFill>
                <a:latin typeface="Montserrat"/>
                <a:ea typeface="Montserrat"/>
                <a:cs typeface="Montserrat"/>
                <a:sym typeface="Montserrat"/>
              </a:rPr>
              <a:t>include other regions, allowing comparisons across countries. Interpreting the data by both time and location can reveal how trends vary across different contexts.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134873" y="3603602"/>
            <a:ext cx="2529331" cy="4784036"/>
            <a:chOff x="0" y="0"/>
            <a:chExt cx="666161" cy="1259993"/>
          </a:xfrm>
        </p:grpSpPr>
        <p:sp>
          <p:nvSpPr>
            <p:cNvPr name="Freeform 7" id="7"/>
            <p:cNvSpPr/>
            <p:nvPr/>
          </p:nvSpPr>
          <p:spPr>
            <a:xfrm flipH="false" flipV="false" rot="0">
              <a:off x="0" y="0"/>
              <a:ext cx="666161" cy="1259993"/>
            </a:xfrm>
            <a:custGeom>
              <a:avLst/>
              <a:gdLst/>
              <a:ahLst/>
              <a:cxnLst/>
              <a:rect r="r" b="b" t="t" l="l"/>
              <a:pathLst>
                <a:path h="1259993" w="666161">
                  <a:moveTo>
                    <a:pt x="61217" y="0"/>
                  </a:moveTo>
                  <a:lnTo>
                    <a:pt x="604944" y="0"/>
                  </a:lnTo>
                  <a:cubicBezTo>
                    <a:pt x="638753" y="0"/>
                    <a:pt x="666161" y="27408"/>
                    <a:pt x="666161" y="61217"/>
                  </a:cubicBezTo>
                  <a:lnTo>
                    <a:pt x="666161" y="1198776"/>
                  </a:lnTo>
                  <a:cubicBezTo>
                    <a:pt x="666161" y="1232585"/>
                    <a:pt x="638753" y="1259993"/>
                    <a:pt x="604944" y="1259993"/>
                  </a:cubicBezTo>
                  <a:lnTo>
                    <a:pt x="61217" y="1259993"/>
                  </a:lnTo>
                  <a:cubicBezTo>
                    <a:pt x="44981" y="1259993"/>
                    <a:pt x="29411" y="1253543"/>
                    <a:pt x="17930" y="1242063"/>
                  </a:cubicBezTo>
                  <a:cubicBezTo>
                    <a:pt x="6450" y="1230583"/>
                    <a:pt x="0" y="1215012"/>
                    <a:pt x="0" y="1198776"/>
                  </a:cubicBezTo>
                  <a:lnTo>
                    <a:pt x="0" y="61217"/>
                  </a:lnTo>
                  <a:cubicBezTo>
                    <a:pt x="0" y="27408"/>
                    <a:pt x="27408" y="0"/>
                    <a:pt x="61217"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666161" cy="127904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159129" y="5796459"/>
            <a:ext cx="2505075" cy="2212657"/>
            <a:chOff x="0" y="0"/>
            <a:chExt cx="659773" cy="582757"/>
          </a:xfrm>
        </p:grpSpPr>
        <p:sp>
          <p:nvSpPr>
            <p:cNvPr name="Freeform 10" id="10"/>
            <p:cNvSpPr/>
            <p:nvPr/>
          </p:nvSpPr>
          <p:spPr>
            <a:xfrm flipH="false" flipV="false" rot="0">
              <a:off x="0" y="0"/>
              <a:ext cx="659773" cy="582757"/>
            </a:xfrm>
            <a:custGeom>
              <a:avLst/>
              <a:gdLst/>
              <a:ahLst/>
              <a:cxnLst/>
              <a:rect r="r" b="b" t="t" l="l"/>
              <a:pathLst>
                <a:path h="582757" w="659773">
                  <a:moveTo>
                    <a:pt x="0" y="0"/>
                  </a:moveTo>
                  <a:lnTo>
                    <a:pt x="659773" y="0"/>
                  </a:lnTo>
                  <a:lnTo>
                    <a:pt x="659773" y="582757"/>
                  </a:lnTo>
                  <a:lnTo>
                    <a:pt x="0" y="582757"/>
                  </a:lnTo>
                  <a:close/>
                </a:path>
              </a:pathLst>
            </a:custGeom>
            <a:solidFill>
              <a:srgbClr val="000000"/>
            </a:solidFill>
          </p:spPr>
        </p:sp>
        <p:sp>
          <p:nvSpPr>
            <p:cNvPr name="TextBox 11" id="11"/>
            <p:cNvSpPr txBox="true"/>
            <p:nvPr/>
          </p:nvSpPr>
          <p:spPr>
            <a:xfrm>
              <a:off x="0" y="-19050"/>
              <a:ext cx="659773" cy="601807"/>
            </a:xfrm>
            <a:prstGeom prst="rect">
              <a:avLst/>
            </a:prstGeom>
          </p:spPr>
          <p:txBody>
            <a:bodyPr anchor="ctr" rtlCol="false" tIns="50800" lIns="50800" bIns="50800" rIns="50800"/>
            <a:lstStyle/>
            <a:p>
              <a:pPr algn="ctr">
                <a:lnSpc>
                  <a:spcPts val="3249"/>
                </a:lnSpc>
              </a:pPr>
            </a:p>
            <a:p>
              <a:pPr algn="ctr">
                <a:lnSpc>
                  <a:spcPts val="3249"/>
                </a:lnSpc>
              </a:pPr>
              <a:r>
                <a:rPr lang="en-US" sz="2499">
                  <a:solidFill>
                    <a:srgbClr val="FFFFFF"/>
                  </a:solidFill>
                  <a:latin typeface="Montserrat"/>
                  <a:ea typeface="Montserrat"/>
                  <a:cs typeface="Montserrat"/>
                  <a:sym typeface="Montserrat"/>
                </a:rPr>
                <a:t>Share of women in the workforce</a:t>
              </a:r>
            </a:p>
            <a:p>
              <a:pPr algn="ctr">
                <a:lnSpc>
                  <a:spcPts val="3249"/>
                </a:lnSpc>
              </a:pPr>
            </a:p>
          </p:txBody>
        </p:sp>
      </p:grpSp>
      <p:grpSp>
        <p:nvGrpSpPr>
          <p:cNvPr name="Group 12" id="12"/>
          <p:cNvGrpSpPr/>
          <p:nvPr/>
        </p:nvGrpSpPr>
        <p:grpSpPr>
          <a:xfrm rot="0">
            <a:off x="7879335" y="3603602"/>
            <a:ext cx="2529331" cy="4784036"/>
            <a:chOff x="0" y="0"/>
            <a:chExt cx="666161" cy="1259993"/>
          </a:xfrm>
        </p:grpSpPr>
        <p:sp>
          <p:nvSpPr>
            <p:cNvPr name="Freeform 13" id="13"/>
            <p:cNvSpPr/>
            <p:nvPr/>
          </p:nvSpPr>
          <p:spPr>
            <a:xfrm flipH="false" flipV="false" rot="0">
              <a:off x="0" y="0"/>
              <a:ext cx="666161" cy="1259993"/>
            </a:xfrm>
            <a:custGeom>
              <a:avLst/>
              <a:gdLst/>
              <a:ahLst/>
              <a:cxnLst/>
              <a:rect r="r" b="b" t="t" l="l"/>
              <a:pathLst>
                <a:path h="1259993" w="666161">
                  <a:moveTo>
                    <a:pt x="61217" y="0"/>
                  </a:moveTo>
                  <a:lnTo>
                    <a:pt x="604944" y="0"/>
                  </a:lnTo>
                  <a:cubicBezTo>
                    <a:pt x="638753" y="0"/>
                    <a:pt x="666161" y="27408"/>
                    <a:pt x="666161" y="61217"/>
                  </a:cubicBezTo>
                  <a:lnTo>
                    <a:pt x="666161" y="1198776"/>
                  </a:lnTo>
                  <a:cubicBezTo>
                    <a:pt x="666161" y="1232585"/>
                    <a:pt x="638753" y="1259993"/>
                    <a:pt x="604944" y="1259993"/>
                  </a:cubicBezTo>
                  <a:lnTo>
                    <a:pt x="61217" y="1259993"/>
                  </a:lnTo>
                  <a:cubicBezTo>
                    <a:pt x="44981" y="1259993"/>
                    <a:pt x="29411" y="1253543"/>
                    <a:pt x="17930" y="1242063"/>
                  </a:cubicBezTo>
                  <a:cubicBezTo>
                    <a:pt x="6450" y="1230583"/>
                    <a:pt x="0" y="1215012"/>
                    <a:pt x="0" y="1198776"/>
                  </a:cubicBezTo>
                  <a:lnTo>
                    <a:pt x="0" y="61217"/>
                  </a:lnTo>
                  <a:cubicBezTo>
                    <a:pt x="0" y="27408"/>
                    <a:pt x="27408" y="0"/>
                    <a:pt x="61217"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666161" cy="1279043"/>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007104" y="3603602"/>
            <a:ext cx="2529331" cy="4784036"/>
            <a:chOff x="0" y="0"/>
            <a:chExt cx="666161" cy="1259993"/>
          </a:xfrm>
        </p:grpSpPr>
        <p:sp>
          <p:nvSpPr>
            <p:cNvPr name="Freeform 16" id="16"/>
            <p:cNvSpPr/>
            <p:nvPr/>
          </p:nvSpPr>
          <p:spPr>
            <a:xfrm flipH="false" flipV="false" rot="0">
              <a:off x="0" y="0"/>
              <a:ext cx="666161" cy="1259993"/>
            </a:xfrm>
            <a:custGeom>
              <a:avLst/>
              <a:gdLst/>
              <a:ahLst/>
              <a:cxnLst/>
              <a:rect r="r" b="b" t="t" l="l"/>
              <a:pathLst>
                <a:path h="1259993" w="666161">
                  <a:moveTo>
                    <a:pt x="61217" y="0"/>
                  </a:moveTo>
                  <a:lnTo>
                    <a:pt x="604944" y="0"/>
                  </a:lnTo>
                  <a:cubicBezTo>
                    <a:pt x="638753" y="0"/>
                    <a:pt x="666161" y="27408"/>
                    <a:pt x="666161" y="61217"/>
                  </a:cubicBezTo>
                  <a:lnTo>
                    <a:pt x="666161" y="1198776"/>
                  </a:lnTo>
                  <a:cubicBezTo>
                    <a:pt x="666161" y="1232585"/>
                    <a:pt x="638753" y="1259993"/>
                    <a:pt x="604944" y="1259993"/>
                  </a:cubicBezTo>
                  <a:lnTo>
                    <a:pt x="61217" y="1259993"/>
                  </a:lnTo>
                  <a:cubicBezTo>
                    <a:pt x="44981" y="1259993"/>
                    <a:pt x="29411" y="1253543"/>
                    <a:pt x="17930" y="1242063"/>
                  </a:cubicBezTo>
                  <a:cubicBezTo>
                    <a:pt x="6450" y="1230583"/>
                    <a:pt x="0" y="1215012"/>
                    <a:pt x="0" y="1198776"/>
                  </a:cubicBezTo>
                  <a:lnTo>
                    <a:pt x="0" y="61217"/>
                  </a:lnTo>
                  <a:cubicBezTo>
                    <a:pt x="0" y="27408"/>
                    <a:pt x="27408" y="0"/>
                    <a:pt x="61217" y="0"/>
                  </a:cubicBezTo>
                  <a:close/>
                </a:path>
              </a:pathLst>
            </a:custGeom>
            <a:solidFill>
              <a:srgbClr val="000000">
                <a:alpha val="0"/>
              </a:srgbClr>
            </a:solidFill>
            <a:ln w="57150" cap="sq">
              <a:solidFill>
                <a:srgbClr val="000000"/>
              </a:solidFill>
              <a:prstDash val="solid"/>
              <a:miter/>
            </a:ln>
          </p:spPr>
        </p:sp>
        <p:sp>
          <p:nvSpPr>
            <p:cNvPr name="TextBox 17" id="17"/>
            <p:cNvSpPr txBox="true"/>
            <p:nvPr/>
          </p:nvSpPr>
          <p:spPr>
            <a:xfrm>
              <a:off x="0" y="-19050"/>
              <a:ext cx="666161" cy="1279043"/>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0751565" y="3603602"/>
            <a:ext cx="2529331" cy="4784036"/>
            <a:chOff x="0" y="0"/>
            <a:chExt cx="666161" cy="1259993"/>
          </a:xfrm>
        </p:grpSpPr>
        <p:sp>
          <p:nvSpPr>
            <p:cNvPr name="Freeform 19" id="19"/>
            <p:cNvSpPr/>
            <p:nvPr/>
          </p:nvSpPr>
          <p:spPr>
            <a:xfrm flipH="false" flipV="false" rot="0">
              <a:off x="0" y="0"/>
              <a:ext cx="666161" cy="1259993"/>
            </a:xfrm>
            <a:custGeom>
              <a:avLst/>
              <a:gdLst/>
              <a:ahLst/>
              <a:cxnLst/>
              <a:rect r="r" b="b" t="t" l="l"/>
              <a:pathLst>
                <a:path h="1259993" w="666161">
                  <a:moveTo>
                    <a:pt x="61217" y="0"/>
                  </a:moveTo>
                  <a:lnTo>
                    <a:pt x="604944" y="0"/>
                  </a:lnTo>
                  <a:cubicBezTo>
                    <a:pt x="638753" y="0"/>
                    <a:pt x="666161" y="27408"/>
                    <a:pt x="666161" y="61217"/>
                  </a:cubicBezTo>
                  <a:lnTo>
                    <a:pt x="666161" y="1198776"/>
                  </a:lnTo>
                  <a:cubicBezTo>
                    <a:pt x="666161" y="1232585"/>
                    <a:pt x="638753" y="1259993"/>
                    <a:pt x="604944" y="1259993"/>
                  </a:cubicBezTo>
                  <a:lnTo>
                    <a:pt x="61217" y="1259993"/>
                  </a:lnTo>
                  <a:cubicBezTo>
                    <a:pt x="44981" y="1259993"/>
                    <a:pt x="29411" y="1253543"/>
                    <a:pt x="17930" y="1242063"/>
                  </a:cubicBezTo>
                  <a:cubicBezTo>
                    <a:pt x="6450" y="1230583"/>
                    <a:pt x="0" y="1215012"/>
                    <a:pt x="0" y="1198776"/>
                  </a:cubicBezTo>
                  <a:lnTo>
                    <a:pt x="0" y="61217"/>
                  </a:lnTo>
                  <a:cubicBezTo>
                    <a:pt x="0" y="27408"/>
                    <a:pt x="27408" y="0"/>
                    <a:pt x="61217"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666161" cy="1279043"/>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13623796" y="3603602"/>
            <a:ext cx="2529331" cy="4784036"/>
            <a:chOff x="0" y="0"/>
            <a:chExt cx="666161" cy="1259993"/>
          </a:xfrm>
        </p:grpSpPr>
        <p:sp>
          <p:nvSpPr>
            <p:cNvPr name="Freeform 22" id="22"/>
            <p:cNvSpPr/>
            <p:nvPr/>
          </p:nvSpPr>
          <p:spPr>
            <a:xfrm flipH="false" flipV="false" rot="0">
              <a:off x="0" y="0"/>
              <a:ext cx="666161" cy="1259993"/>
            </a:xfrm>
            <a:custGeom>
              <a:avLst/>
              <a:gdLst/>
              <a:ahLst/>
              <a:cxnLst/>
              <a:rect r="r" b="b" t="t" l="l"/>
              <a:pathLst>
                <a:path h="1259993" w="666161">
                  <a:moveTo>
                    <a:pt x="61217" y="0"/>
                  </a:moveTo>
                  <a:lnTo>
                    <a:pt x="604944" y="0"/>
                  </a:lnTo>
                  <a:cubicBezTo>
                    <a:pt x="638753" y="0"/>
                    <a:pt x="666161" y="27408"/>
                    <a:pt x="666161" y="61217"/>
                  </a:cubicBezTo>
                  <a:lnTo>
                    <a:pt x="666161" y="1198776"/>
                  </a:lnTo>
                  <a:cubicBezTo>
                    <a:pt x="666161" y="1232585"/>
                    <a:pt x="638753" y="1259993"/>
                    <a:pt x="604944" y="1259993"/>
                  </a:cubicBezTo>
                  <a:lnTo>
                    <a:pt x="61217" y="1259993"/>
                  </a:lnTo>
                  <a:cubicBezTo>
                    <a:pt x="44981" y="1259993"/>
                    <a:pt x="29411" y="1253543"/>
                    <a:pt x="17930" y="1242063"/>
                  </a:cubicBezTo>
                  <a:cubicBezTo>
                    <a:pt x="6450" y="1230583"/>
                    <a:pt x="0" y="1215012"/>
                    <a:pt x="0" y="1198776"/>
                  </a:cubicBezTo>
                  <a:lnTo>
                    <a:pt x="0" y="61217"/>
                  </a:lnTo>
                  <a:cubicBezTo>
                    <a:pt x="0" y="27408"/>
                    <a:pt x="27408" y="0"/>
                    <a:pt x="61217" y="0"/>
                  </a:cubicBezTo>
                  <a:close/>
                </a:path>
              </a:pathLst>
            </a:custGeom>
            <a:solidFill>
              <a:srgbClr val="000000">
                <a:alpha val="0"/>
              </a:srgbClr>
            </a:solidFill>
            <a:ln w="57150" cap="sq">
              <a:solidFill>
                <a:srgbClr val="000000"/>
              </a:solidFill>
              <a:prstDash val="solid"/>
              <a:miter/>
            </a:ln>
          </p:spPr>
        </p:sp>
        <p:sp>
          <p:nvSpPr>
            <p:cNvPr name="TextBox 23" id="23"/>
            <p:cNvSpPr txBox="true"/>
            <p:nvPr/>
          </p:nvSpPr>
          <p:spPr>
            <a:xfrm>
              <a:off x="0" y="-19050"/>
              <a:ext cx="666161" cy="1279043"/>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10765853" y="6191656"/>
            <a:ext cx="2505075" cy="1422263"/>
            <a:chOff x="0" y="0"/>
            <a:chExt cx="659773" cy="374588"/>
          </a:xfrm>
        </p:grpSpPr>
        <p:sp>
          <p:nvSpPr>
            <p:cNvPr name="Freeform 25" id="25"/>
            <p:cNvSpPr/>
            <p:nvPr/>
          </p:nvSpPr>
          <p:spPr>
            <a:xfrm flipH="false" flipV="false" rot="0">
              <a:off x="0" y="0"/>
              <a:ext cx="659773" cy="374588"/>
            </a:xfrm>
            <a:custGeom>
              <a:avLst/>
              <a:gdLst/>
              <a:ahLst/>
              <a:cxnLst/>
              <a:rect r="r" b="b" t="t" l="l"/>
              <a:pathLst>
                <a:path h="374588" w="659773">
                  <a:moveTo>
                    <a:pt x="0" y="0"/>
                  </a:moveTo>
                  <a:lnTo>
                    <a:pt x="659773" y="0"/>
                  </a:lnTo>
                  <a:lnTo>
                    <a:pt x="659773" y="374588"/>
                  </a:lnTo>
                  <a:lnTo>
                    <a:pt x="0" y="374588"/>
                  </a:lnTo>
                  <a:close/>
                </a:path>
              </a:pathLst>
            </a:custGeom>
            <a:solidFill>
              <a:srgbClr val="000000"/>
            </a:solidFill>
          </p:spPr>
        </p:sp>
        <p:sp>
          <p:nvSpPr>
            <p:cNvPr name="TextBox 26" id="26"/>
            <p:cNvSpPr txBox="true"/>
            <p:nvPr/>
          </p:nvSpPr>
          <p:spPr>
            <a:xfrm>
              <a:off x="0" y="-19050"/>
              <a:ext cx="659773" cy="393638"/>
            </a:xfrm>
            <a:prstGeom prst="rect">
              <a:avLst/>
            </a:prstGeom>
          </p:spPr>
          <p:txBody>
            <a:bodyPr anchor="ctr" rtlCol="false" tIns="50800" lIns="50800" bIns="50800" rIns="50800"/>
            <a:lstStyle/>
            <a:p>
              <a:pPr algn="ctr">
                <a:lnSpc>
                  <a:spcPts val="3249"/>
                </a:lnSpc>
              </a:pPr>
            </a:p>
            <a:p>
              <a:pPr algn="ctr">
                <a:lnSpc>
                  <a:spcPts val="3249"/>
                </a:lnSpc>
              </a:pPr>
              <a:r>
                <a:rPr lang="en-US" sz="2499">
                  <a:solidFill>
                    <a:srgbClr val="FFFFFF"/>
                  </a:solidFill>
                  <a:latin typeface="Montserrat"/>
                  <a:ea typeface="Montserrat"/>
                  <a:cs typeface="Montserrat"/>
                  <a:sym typeface="Montserrat"/>
                </a:rPr>
                <a:t>Marriage rates</a:t>
              </a:r>
            </a:p>
            <a:p>
              <a:pPr algn="ctr">
                <a:lnSpc>
                  <a:spcPts val="3249"/>
                </a:lnSpc>
              </a:pPr>
            </a:p>
          </p:txBody>
        </p:sp>
      </p:grpSp>
      <p:grpSp>
        <p:nvGrpSpPr>
          <p:cNvPr name="Group 27" id="27"/>
          <p:cNvGrpSpPr/>
          <p:nvPr/>
        </p:nvGrpSpPr>
        <p:grpSpPr>
          <a:xfrm rot="0">
            <a:off x="7907910" y="5796459"/>
            <a:ext cx="2505075" cy="2212657"/>
            <a:chOff x="0" y="0"/>
            <a:chExt cx="659773" cy="582758"/>
          </a:xfrm>
        </p:grpSpPr>
        <p:sp>
          <p:nvSpPr>
            <p:cNvPr name="Freeform 28" id="28"/>
            <p:cNvSpPr/>
            <p:nvPr/>
          </p:nvSpPr>
          <p:spPr>
            <a:xfrm flipH="false" flipV="false" rot="0">
              <a:off x="0" y="0"/>
              <a:ext cx="659773" cy="582758"/>
            </a:xfrm>
            <a:custGeom>
              <a:avLst/>
              <a:gdLst/>
              <a:ahLst/>
              <a:cxnLst/>
              <a:rect r="r" b="b" t="t" l="l"/>
              <a:pathLst>
                <a:path h="582758" w="659773">
                  <a:moveTo>
                    <a:pt x="0" y="0"/>
                  </a:moveTo>
                  <a:lnTo>
                    <a:pt x="659773" y="0"/>
                  </a:lnTo>
                  <a:lnTo>
                    <a:pt x="659773" y="582758"/>
                  </a:lnTo>
                  <a:lnTo>
                    <a:pt x="0" y="582758"/>
                  </a:lnTo>
                  <a:close/>
                </a:path>
              </a:pathLst>
            </a:custGeom>
            <a:solidFill>
              <a:srgbClr val="000000"/>
            </a:solidFill>
          </p:spPr>
        </p:sp>
        <p:sp>
          <p:nvSpPr>
            <p:cNvPr name="TextBox 29" id="29"/>
            <p:cNvSpPr txBox="true"/>
            <p:nvPr/>
          </p:nvSpPr>
          <p:spPr>
            <a:xfrm>
              <a:off x="0" y="-19050"/>
              <a:ext cx="659773" cy="601808"/>
            </a:xfrm>
            <a:prstGeom prst="rect">
              <a:avLst/>
            </a:prstGeom>
          </p:spPr>
          <p:txBody>
            <a:bodyPr anchor="ctr" rtlCol="false" tIns="50800" lIns="50800" bIns="50800" rIns="50800"/>
            <a:lstStyle/>
            <a:p>
              <a:pPr algn="ctr">
                <a:lnSpc>
                  <a:spcPts val="3249"/>
                </a:lnSpc>
              </a:pPr>
            </a:p>
            <a:p>
              <a:pPr algn="ctr">
                <a:lnSpc>
                  <a:spcPts val="3249"/>
                </a:lnSpc>
              </a:pPr>
              <a:r>
                <a:rPr lang="en-US" sz="2499">
                  <a:solidFill>
                    <a:srgbClr val="FFFFFF"/>
                  </a:solidFill>
                  <a:latin typeface="Montserrat"/>
                  <a:ea typeface="Montserrat"/>
                  <a:cs typeface="Montserrat"/>
                  <a:sym typeface="Montserrat"/>
                </a:rPr>
                <a:t>Total fertility rate: births per woman</a:t>
              </a:r>
            </a:p>
            <a:p>
              <a:pPr algn="ctr">
                <a:lnSpc>
                  <a:spcPts val="3249"/>
                </a:lnSpc>
              </a:pPr>
            </a:p>
          </p:txBody>
        </p:sp>
      </p:grpSp>
      <p:grpSp>
        <p:nvGrpSpPr>
          <p:cNvPr name="Group 30" id="30"/>
          <p:cNvGrpSpPr/>
          <p:nvPr/>
        </p:nvGrpSpPr>
        <p:grpSpPr>
          <a:xfrm rot="0">
            <a:off x="5031360" y="5796459"/>
            <a:ext cx="2505075" cy="2212657"/>
            <a:chOff x="0" y="0"/>
            <a:chExt cx="659773" cy="582758"/>
          </a:xfrm>
        </p:grpSpPr>
        <p:sp>
          <p:nvSpPr>
            <p:cNvPr name="Freeform 31" id="31"/>
            <p:cNvSpPr/>
            <p:nvPr/>
          </p:nvSpPr>
          <p:spPr>
            <a:xfrm flipH="false" flipV="false" rot="0">
              <a:off x="0" y="0"/>
              <a:ext cx="659773" cy="582758"/>
            </a:xfrm>
            <a:custGeom>
              <a:avLst/>
              <a:gdLst/>
              <a:ahLst/>
              <a:cxnLst/>
              <a:rect r="r" b="b" t="t" l="l"/>
              <a:pathLst>
                <a:path h="582758" w="659773">
                  <a:moveTo>
                    <a:pt x="0" y="0"/>
                  </a:moveTo>
                  <a:lnTo>
                    <a:pt x="659773" y="0"/>
                  </a:lnTo>
                  <a:lnTo>
                    <a:pt x="659773" y="582758"/>
                  </a:lnTo>
                  <a:lnTo>
                    <a:pt x="0" y="582758"/>
                  </a:lnTo>
                  <a:close/>
                </a:path>
              </a:pathLst>
            </a:custGeom>
            <a:solidFill>
              <a:srgbClr val="000000"/>
            </a:solidFill>
          </p:spPr>
        </p:sp>
        <p:sp>
          <p:nvSpPr>
            <p:cNvPr name="TextBox 32" id="32"/>
            <p:cNvSpPr txBox="true"/>
            <p:nvPr/>
          </p:nvSpPr>
          <p:spPr>
            <a:xfrm>
              <a:off x="0" y="-19050"/>
              <a:ext cx="659773" cy="601808"/>
            </a:xfrm>
            <a:prstGeom prst="rect">
              <a:avLst/>
            </a:prstGeom>
          </p:spPr>
          <p:txBody>
            <a:bodyPr anchor="ctr" rtlCol="false" tIns="50800" lIns="50800" bIns="50800" rIns="50800"/>
            <a:lstStyle/>
            <a:p>
              <a:pPr algn="ctr">
                <a:lnSpc>
                  <a:spcPts val="3249"/>
                </a:lnSpc>
              </a:pPr>
            </a:p>
            <a:p>
              <a:pPr algn="ctr">
                <a:lnSpc>
                  <a:spcPts val="3249"/>
                </a:lnSpc>
              </a:pPr>
              <a:r>
                <a:rPr lang="en-US" sz="2499">
                  <a:solidFill>
                    <a:srgbClr val="FFFFFF"/>
                  </a:solidFill>
                  <a:latin typeface="Montserrat"/>
                  <a:ea typeface="Montserrat"/>
                  <a:cs typeface="Montserrat"/>
                  <a:sym typeface="Montserrat"/>
                </a:rPr>
                <a:t>Average years of schooling for women</a:t>
              </a:r>
            </a:p>
            <a:p>
              <a:pPr algn="ctr">
                <a:lnSpc>
                  <a:spcPts val="3249"/>
                </a:lnSpc>
              </a:pPr>
            </a:p>
          </p:txBody>
        </p:sp>
      </p:grpSp>
      <p:grpSp>
        <p:nvGrpSpPr>
          <p:cNvPr name="Group 33" id="33"/>
          <p:cNvGrpSpPr/>
          <p:nvPr/>
        </p:nvGrpSpPr>
        <p:grpSpPr>
          <a:xfrm rot="0">
            <a:off x="13635924" y="5618141"/>
            <a:ext cx="2505075" cy="2569292"/>
            <a:chOff x="0" y="0"/>
            <a:chExt cx="659773" cy="676686"/>
          </a:xfrm>
        </p:grpSpPr>
        <p:sp>
          <p:nvSpPr>
            <p:cNvPr name="Freeform 34" id="34"/>
            <p:cNvSpPr/>
            <p:nvPr/>
          </p:nvSpPr>
          <p:spPr>
            <a:xfrm flipH="false" flipV="false" rot="0">
              <a:off x="0" y="0"/>
              <a:ext cx="659773" cy="676686"/>
            </a:xfrm>
            <a:custGeom>
              <a:avLst/>
              <a:gdLst/>
              <a:ahLst/>
              <a:cxnLst/>
              <a:rect r="r" b="b" t="t" l="l"/>
              <a:pathLst>
                <a:path h="676686" w="659773">
                  <a:moveTo>
                    <a:pt x="0" y="0"/>
                  </a:moveTo>
                  <a:lnTo>
                    <a:pt x="659773" y="0"/>
                  </a:lnTo>
                  <a:lnTo>
                    <a:pt x="659773" y="676686"/>
                  </a:lnTo>
                  <a:lnTo>
                    <a:pt x="0" y="676686"/>
                  </a:lnTo>
                  <a:close/>
                </a:path>
              </a:pathLst>
            </a:custGeom>
            <a:solidFill>
              <a:srgbClr val="000000"/>
            </a:solidFill>
          </p:spPr>
        </p:sp>
        <p:sp>
          <p:nvSpPr>
            <p:cNvPr name="TextBox 35" id="35"/>
            <p:cNvSpPr txBox="true"/>
            <p:nvPr/>
          </p:nvSpPr>
          <p:spPr>
            <a:xfrm>
              <a:off x="0" y="-19050"/>
              <a:ext cx="659773" cy="695736"/>
            </a:xfrm>
            <a:prstGeom prst="rect">
              <a:avLst/>
            </a:prstGeom>
          </p:spPr>
          <p:txBody>
            <a:bodyPr anchor="ctr" rtlCol="false" tIns="50800" lIns="50800" bIns="50800" rIns="50800"/>
            <a:lstStyle/>
            <a:p>
              <a:pPr algn="ctr">
                <a:lnSpc>
                  <a:spcPts val="2859"/>
                </a:lnSpc>
              </a:pPr>
            </a:p>
            <a:p>
              <a:pPr algn="ctr">
                <a:lnSpc>
                  <a:spcPts val="3249"/>
                </a:lnSpc>
              </a:pPr>
              <a:r>
                <a:rPr lang="en-US" sz="2499">
                  <a:solidFill>
                    <a:srgbClr val="FFFFFF"/>
                  </a:solidFill>
                  <a:latin typeface="Montserrat"/>
                  <a:ea typeface="Montserrat"/>
                  <a:cs typeface="Montserrat"/>
                  <a:sym typeface="Montserrat"/>
                </a:rPr>
                <a:t>Average age of mothers at childbirth by birth order</a:t>
              </a:r>
            </a:p>
            <a:p>
              <a:pPr algn="ctr">
                <a:lnSpc>
                  <a:spcPts val="3249"/>
                </a:lnSpc>
              </a:pPr>
            </a:p>
          </p:txBody>
        </p:sp>
      </p:grpSp>
      <p:sp>
        <p:nvSpPr>
          <p:cNvPr name="Freeform 36" id="36"/>
          <p:cNvSpPr/>
          <p:nvPr/>
        </p:nvSpPr>
        <p:spPr>
          <a:xfrm flipH="false" flipV="false" rot="0">
            <a:off x="2853401" y="4346105"/>
            <a:ext cx="1092275" cy="1092275"/>
          </a:xfrm>
          <a:custGeom>
            <a:avLst/>
            <a:gdLst/>
            <a:ahLst/>
            <a:cxnLst/>
            <a:rect r="r" b="b" t="t" l="l"/>
            <a:pathLst>
              <a:path h="1092275" w="1092275">
                <a:moveTo>
                  <a:pt x="0" y="0"/>
                </a:moveTo>
                <a:lnTo>
                  <a:pt x="1092275" y="0"/>
                </a:lnTo>
                <a:lnTo>
                  <a:pt x="1092275" y="1092275"/>
                </a:lnTo>
                <a:lnTo>
                  <a:pt x="0" y="1092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7" id="37"/>
          <p:cNvSpPr/>
          <p:nvPr/>
        </p:nvSpPr>
        <p:spPr>
          <a:xfrm flipH="false" flipV="false" rot="0">
            <a:off x="5510731" y="4412879"/>
            <a:ext cx="1546333" cy="958726"/>
          </a:xfrm>
          <a:custGeom>
            <a:avLst/>
            <a:gdLst/>
            <a:ahLst/>
            <a:cxnLst/>
            <a:rect r="r" b="b" t="t" l="l"/>
            <a:pathLst>
              <a:path h="958726" w="1546333">
                <a:moveTo>
                  <a:pt x="0" y="0"/>
                </a:moveTo>
                <a:lnTo>
                  <a:pt x="1546333" y="0"/>
                </a:lnTo>
                <a:lnTo>
                  <a:pt x="1546333" y="958727"/>
                </a:lnTo>
                <a:lnTo>
                  <a:pt x="0" y="958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0">
            <a:off x="8712749" y="4242548"/>
            <a:ext cx="895397" cy="1299389"/>
          </a:xfrm>
          <a:custGeom>
            <a:avLst/>
            <a:gdLst/>
            <a:ahLst/>
            <a:cxnLst/>
            <a:rect r="r" b="b" t="t" l="l"/>
            <a:pathLst>
              <a:path h="1299389" w="895397">
                <a:moveTo>
                  <a:pt x="0" y="0"/>
                </a:moveTo>
                <a:lnTo>
                  <a:pt x="895397" y="0"/>
                </a:lnTo>
                <a:lnTo>
                  <a:pt x="895397" y="1299389"/>
                </a:lnTo>
                <a:lnTo>
                  <a:pt x="0" y="12993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9" id="39"/>
          <p:cNvSpPr/>
          <p:nvPr/>
        </p:nvSpPr>
        <p:spPr>
          <a:xfrm flipH="false" flipV="false" rot="0">
            <a:off x="11383977" y="4314019"/>
            <a:ext cx="1264507" cy="1057587"/>
          </a:xfrm>
          <a:custGeom>
            <a:avLst/>
            <a:gdLst/>
            <a:ahLst/>
            <a:cxnLst/>
            <a:rect r="r" b="b" t="t" l="l"/>
            <a:pathLst>
              <a:path h="1057587" w="1264507">
                <a:moveTo>
                  <a:pt x="0" y="0"/>
                </a:moveTo>
                <a:lnTo>
                  <a:pt x="1264507" y="0"/>
                </a:lnTo>
                <a:lnTo>
                  <a:pt x="1264507" y="1057587"/>
                </a:lnTo>
                <a:lnTo>
                  <a:pt x="0" y="10575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0" id="40"/>
          <p:cNvSpPr/>
          <p:nvPr/>
        </p:nvSpPr>
        <p:spPr>
          <a:xfrm flipH="false" flipV="false" rot="0">
            <a:off x="14338171" y="4249788"/>
            <a:ext cx="1084861" cy="1188593"/>
          </a:xfrm>
          <a:custGeom>
            <a:avLst/>
            <a:gdLst/>
            <a:ahLst/>
            <a:cxnLst/>
            <a:rect r="r" b="b" t="t" l="l"/>
            <a:pathLst>
              <a:path h="1188593" w="1084861">
                <a:moveTo>
                  <a:pt x="0" y="0"/>
                </a:moveTo>
                <a:lnTo>
                  <a:pt x="1084861" y="0"/>
                </a:lnTo>
                <a:lnTo>
                  <a:pt x="1084861" y="1188592"/>
                </a:lnTo>
                <a:lnTo>
                  <a:pt x="0" y="118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1" id="41"/>
          <p:cNvSpPr txBox="true"/>
          <p:nvPr/>
        </p:nvSpPr>
        <p:spPr>
          <a:xfrm rot="0">
            <a:off x="3690980" y="1702311"/>
            <a:ext cx="1090604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DATA</a:t>
            </a:r>
          </a:p>
        </p:txBody>
      </p:sp>
      <p:sp>
        <p:nvSpPr>
          <p:cNvPr name="TextBox 42" id="42"/>
          <p:cNvSpPr txBox="true"/>
          <p:nvPr/>
        </p:nvSpPr>
        <p:spPr>
          <a:xfrm rot="0">
            <a:off x="4404451" y="2470127"/>
            <a:ext cx="9497482" cy="441638"/>
          </a:xfrm>
          <a:prstGeom prst="rect">
            <a:avLst/>
          </a:prstGeom>
        </p:spPr>
        <p:txBody>
          <a:bodyPr anchor="t" rtlCol="false" tIns="0" lIns="0" bIns="0" rIns="0">
            <a:spAutoFit/>
          </a:bodyPr>
          <a:lstStyle/>
          <a:p>
            <a:pPr algn="ctr">
              <a:lnSpc>
                <a:spcPts val="3661"/>
              </a:lnSpc>
            </a:pPr>
            <a:r>
              <a:rPr lang="en-US" b="true" sz="2653" spc="140">
                <a:solidFill>
                  <a:srgbClr val="231F20"/>
                </a:solidFill>
                <a:latin typeface="Montserrat Bold"/>
                <a:ea typeface="Montserrat Bold"/>
                <a:cs typeface="Montserrat Bold"/>
                <a:sym typeface="Montserrat Bold"/>
              </a:rPr>
              <a:t>USA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5013836" y="1028700"/>
            <a:ext cx="19354610" cy="2258023"/>
            <a:chOff x="0" y="0"/>
            <a:chExt cx="1876002" cy="218865"/>
          </a:xfrm>
        </p:grpSpPr>
        <p:sp>
          <p:nvSpPr>
            <p:cNvPr name="Freeform 3" id="3"/>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4" id="4"/>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3745321" y="3828924"/>
            <a:ext cx="3314591" cy="3314591"/>
            <a:chOff x="0" y="0"/>
            <a:chExt cx="4872604" cy="4872604"/>
          </a:xfrm>
        </p:grpSpPr>
        <p:sp>
          <p:nvSpPr>
            <p:cNvPr name="Freeform 6" id="6"/>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7" id="7"/>
          <p:cNvGrpSpPr/>
          <p:nvPr/>
        </p:nvGrpSpPr>
        <p:grpSpPr>
          <a:xfrm rot="0">
            <a:off x="11152927" y="3852342"/>
            <a:ext cx="3314591" cy="3326378"/>
            <a:chOff x="0" y="0"/>
            <a:chExt cx="4872604" cy="4889931"/>
          </a:xfrm>
        </p:grpSpPr>
        <p:sp>
          <p:nvSpPr>
            <p:cNvPr name="Freeform 8" id="8"/>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9" id="9"/>
          <p:cNvGrpSpPr/>
          <p:nvPr/>
        </p:nvGrpSpPr>
        <p:grpSpPr>
          <a:xfrm rot="0">
            <a:off x="13720428" y="6422682"/>
            <a:ext cx="3314591" cy="3315573"/>
            <a:chOff x="0" y="0"/>
            <a:chExt cx="4872604" cy="4874047"/>
          </a:xfrm>
        </p:grpSpPr>
        <p:sp>
          <p:nvSpPr>
            <p:cNvPr name="Freeform 10" id="10"/>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1" id="11"/>
          <p:cNvGrpSpPr/>
          <p:nvPr/>
        </p:nvGrpSpPr>
        <p:grpSpPr>
          <a:xfrm rot="0">
            <a:off x="12050016" y="4702899"/>
            <a:ext cx="1520413" cy="15204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4641379" y="7329900"/>
            <a:ext cx="1522475" cy="152247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14619296" y="4702899"/>
            <a:ext cx="1566642" cy="156664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9" id="1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0" id="20"/>
          <p:cNvGrpSpPr/>
          <p:nvPr/>
        </p:nvGrpSpPr>
        <p:grpSpPr>
          <a:xfrm rot="0">
            <a:off x="916860" y="3148979"/>
            <a:ext cx="5689104" cy="275488"/>
            <a:chOff x="0" y="0"/>
            <a:chExt cx="4519796" cy="218865"/>
          </a:xfrm>
        </p:grpSpPr>
        <p:sp>
          <p:nvSpPr>
            <p:cNvPr name="Freeform 21" id="21"/>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22" id="22"/>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3" id="23"/>
          <p:cNvGrpSpPr/>
          <p:nvPr/>
        </p:nvGrpSpPr>
        <p:grpSpPr>
          <a:xfrm rot="0">
            <a:off x="12085550" y="-131220"/>
            <a:ext cx="9534019" cy="1112295"/>
            <a:chOff x="0" y="0"/>
            <a:chExt cx="1876002" cy="218865"/>
          </a:xfrm>
        </p:grpSpPr>
        <p:sp>
          <p:nvSpPr>
            <p:cNvPr name="Freeform 24" id="2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25" id="2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26" id="26"/>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27" id="27"/>
          <p:cNvSpPr/>
          <p:nvPr/>
        </p:nvSpPr>
        <p:spPr>
          <a:xfrm flipH="false" flipV="false" rot="0">
            <a:off x="14856479" y="4940082"/>
            <a:ext cx="1092275" cy="1092275"/>
          </a:xfrm>
          <a:custGeom>
            <a:avLst/>
            <a:gdLst/>
            <a:ahLst/>
            <a:cxnLst/>
            <a:rect r="r" b="b" t="t" l="l"/>
            <a:pathLst>
              <a:path h="1092275" w="1092275">
                <a:moveTo>
                  <a:pt x="0" y="0"/>
                </a:moveTo>
                <a:lnTo>
                  <a:pt x="1092275" y="0"/>
                </a:lnTo>
                <a:lnTo>
                  <a:pt x="1092275" y="1092275"/>
                </a:lnTo>
                <a:lnTo>
                  <a:pt x="0" y="1092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1028700" y="4197858"/>
            <a:ext cx="9733702" cy="945642"/>
          </a:xfrm>
          <a:prstGeom prst="rect">
            <a:avLst/>
          </a:prstGeom>
        </p:spPr>
        <p:txBody>
          <a:bodyPr anchor="t" rtlCol="false" tIns="0" lIns="0" bIns="0" rIns="0">
            <a:spAutoFit/>
          </a:bodyPr>
          <a:lstStyle/>
          <a:p>
            <a:pPr algn="l" marL="0" indent="0" lvl="0">
              <a:lnSpc>
                <a:spcPts val="3863"/>
              </a:lnSpc>
              <a:spcBef>
                <a:spcPct val="0"/>
              </a:spcBef>
            </a:pPr>
            <a:r>
              <a:rPr lang="en-US" b="true" sz="2799" spc="27">
                <a:solidFill>
                  <a:srgbClr val="231F20"/>
                </a:solidFill>
                <a:latin typeface="Montserrat Bold"/>
                <a:ea typeface="Montserrat Bold"/>
                <a:cs typeface="Montserrat Bold"/>
                <a:sym typeface="Montserrat Bold"/>
              </a:rPr>
              <a:t>Null Hypothesis(H0): </a:t>
            </a:r>
            <a:r>
              <a:rPr lang="en-US" sz="2799" spc="27">
                <a:solidFill>
                  <a:srgbClr val="231F20"/>
                </a:solidFill>
                <a:latin typeface="Montserrat"/>
                <a:ea typeface="Montserrat"/>
                <a:cs typeface="Montserrat"/>
                <a:sym typeface="Montserrat"/>
              </a:rPr>
              <a:t>There is no correlation between any of the 4 datasets and women in workforce.</a:t>
            </a:r>
          </a:p>
        </p:txBody>
      </p:sp>
      <p:sp>
        <p:nvSpPr>
          <p:cNvPr name="TextBox 29" id="29"/>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HYPOTHESIS</a:t>
            </a:r>
          </a:p>
        </p:txBody>
      </p:sp>
      <p:sp>
        <p:nvSpPr>
          <p:cNvPr name="Freeform 30" id="30"/>
          <p:cNvSpPr/>
          <p:nvPr/>
        </p:nvSpPr>
        <p:spPr>
          <a:xfrm flipH="false" flipV="false" rot="0">
            <a:off x="12133512" y="5095971"/>
            <a:ext cx="1353420" cy="839121"/>
          </a:xfrm>
          <a:custGeom>
            <a:avLst/>
            <a:gdLst/>
            <a:ahLst/>
            <a:cxnLst/>
            <a:rect r="r" b="b" t="t" l="l"/>
            <a:pathLst>
              <a:path h="839121" w="1353420">
                <a:moveTo>
                  <a:pt x="0" y="0"/>
                </a:moveTo>
                <a:lnTo>
                  <a:pt x="1353421" y="0"/>
                </a:lnTo>
                <a:lnTo>
                  <a:pt x="1353421" y="839120"/>
                </a:lnTo>
                <a:lnTo>
                  <a:pt x="0" y="839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4993309" y="7497155"/>
            <a:ext cx="818615" cy="1187964"/>
          </a:xfrm>
          <a:custGeom>
            <a:avLst/>
            <a:gdLst/>
            <a:ahLst/>
            <a:cxnLst/>
            <a:rect r="r" b="b" t="t" l="l"/>
            <a:pathLst>
              <a:path h="1187964" w="818615">
                <a:moveTo>
                  <a:pt x="0" y="0"/>
                </a:moveTo>
                <a:lnTo>
                  <a:pt x="818615" y="0"/>
                </a:lnTo>
                <a:lnTo>
                  <a:pt x="818615" y="1187965"/>
                </a:lnTo>
                <a:lnTo>
                  <a:pt x="0" y="11879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2" id="32"/>
          <p:cNvSpPr txBox="true"/>
          <p:nvPr/>
        </p:nvSpPr>
        <p:spPr>
          <a:xfrm rot="0">
            <a:off x="896580" y="5715000"/>
            <a:ext cx="9997942" cy="3860292"/>
          </a:xfrm>
          <a:prstGeom prst="rect">
            <a:avLst/>
          </a:prstGeom>
        </p:spPr>
        <p:txBody>
          <a:bodyPr anchor="t" rtlCol="false" tIns="0" lIns="0" bIns="0" rIns="0">
            <a:spAutoFit/>
          </a:bodyPr>
          <a:lstStyle/>
          <a:p>
            <a:pPr algn="l">
              <a:lnSpc>
                <a:spcPts val="3863"/>
              </a:lnSpc>
            </a:pPr>
            <a:r>
              <a:rPr lang="en-US" sz="2799" spc="27" b="true">
                <a:solidFill>
                  <a:srgbClr val="231F20"/>
                </a:solidFill>
                <a:latin typeface="Montserrat Bold"/>
                <a:ea typeface="Montserrat Bold"/>
                <a:cs typeface="Montserrat Bold"/>
                <a:sym typeface="Montserrat Bold"/>
              </a:rPr>
              <a:t>Alternative Hypothesis(H1):</a:t>
            </a:r>
            <a:r>
              <a:rPr lang="en-US" sz="2799" spc="27">
                <a:solidFill>
                  <a:srgbClr val="231F20"/>
                </a:solidFill>
                <a:latin typeface="Montserrat"/>
                <a:ea typeface="Montserrat"/>
                <a:cs typeface="Montserrat"/>
                <a:sym typeface="Montserrat"/>
              </a:rPr>
              <a:t> There is a </a:t>
            </a:r>
            <a:r>
              <a:rPr lang="en-US" sz="2799" i="true" spc="27">
                <a:solidFill>
                  <a:srgbClr val="231F20"/>
                </a:solidFill>
                <a:latin typeface="Montserrat Italics"/>
                <a:ea typeface="Montserrat Italics"/>
                <a:cs typeface="Montserrat Italics"/>
                <a:sym typeface="Montserrat Italics"/>
              </a:rPr>
              <a:t>pozitive correlation</a:t>
            </a:r>
            <a:r>
              <a:rPr lang="en-US" sz="2799" spc="27">
                <a:solidFill>
                  <a:srgbClr val="231F20"/>
                </a:solidFill>
                <a:latin typeface="Montserrat"/>
                <a:ea typeface="Montserrat"/>
                <a:cs typeface="Montserrat"/>
                <a:sym typeface="Montserrat"/>
              </a:rPr>
              <a:t> between women in workforce and;</a:t>
            </a:r>
          </a:p>
          <a:p>
            <a:pPr algn="l" marL="604519" indent="-302260" lvl="1">
              <a:lnSpc>
                <a:spcPts val="3863"/>
              </a:lnSpc>
              <a:buFont typeface="Arial"/>
              <a:buChar char="•"/>
            </a:pPr>
            <a:r>
              <a:rPr lang="en-US" sz="2799" spc="27">
                <a:solidFill>
                  <a:srgbClr val="231F20"/>
                </a:solidFill>
                <a:latin typeface="Montserrat"/>
                <a:ea typeface="Montserrat"/>
                <a:cs typeface="Montserrat"/>
                <a:sym typeface="Montserrat"/>
              </a:rPr>
              <a:t>Average years of schooling for women</a:t>
            </a:r>
          </a:p>
          <a:p>
            <a:pPr algn="l" marL="604519" indent="-302260" lvl="1">
              <a:lnSpc>
                <a:spcPts val="3863"/>
              </a:lnSpc>
              <a:buFont typeface="Arial"/>
              <a:buChar char="•"/>
            </a:pPr>
            <a:r>
              <a:rPr lang="en-US" sz="2799" spc="27">
                <a:solidFill>
                  <a:srgbClr val="231F20"/>
                </a:solidFill>
                <a:latin typeface="Montserrat"/>
                <a:ea typeface="Montserrat"/>
                <a:cs typeface="Montserrat"/>
                <a:sym typeface="Montserrat"/>
              </a:rPr>
              <a:t>Average age of mothers at childbirth by birth order</a:t>
            </a:r>
          </a:p>
          <a:p>
            <a:pPr algn="l">
              <a:lnSpc>
                <a:spcPts val="3863"/>
              </a:lnSpc>
            </a:pPr>
            <a:r>
              <a:rPr lang="en-US" sz="2799" spc="27">
                <a:solidFill>
                  <a:srgbClr val="231F20"/>
                </a:solidFill>
                <a:latin typeface="Montserrat"/>
                <a:ea typeface="Montserrat"/>
                <a:cs typeface="Montserrat"/>
                <a:sym typeface="Montserrat"/>
              </a:rPr>
              <a:t>There is a </a:t>
            </a:r>
            <a:r>
              <a:rPr lang="en-US" sz="2799" i="true" spc="27">
                <a:solidFill>
                  <a:srgbClr val="231F20"/>
                </a:solidFill>
                <a:latin typeface="Montserrat Italics"/>
                <a:ea typeface="Montserrat Italics"/>
                <a:cs typeface="Montserrat Italics"/>
                <a:sym typeface="Montserrat Italics"/>
              </a:rPr>
              <a:t>negative correlation</a:t>
            </a:r>
            <a:r>
              <a:rPr lang="en-US" sz="2799" spc="27">
                <a:solidFill>
                  <a:srgbClr val="231F20"/>
                </a:solidFill>
                <a:latin typeface="Montserrat"/>
                <a:ea typeface="Montserrat"/>
                <a:cs typeface="Montserrat"/>
                <a:sym typeface="Montserrat"/>
              </a:rPr>
              <a:t> between women in workforce and;</a:t>
            </a:r>
          </a:p>
          <a:p>
            <a:pPr algn="l" marL="604519" indent="-302260" lvl="1">
              <a:lnSpc>
                <a:spcPts val="3863"/>
              </a:lnSpc>
              <a:buFont typeface="Arial"/>
              <a:buChar char="•"/>
            </a:pPr>
            <a:r>
              <a:rPr lang="en-US" sz="2799" spc="27">
                <a:solidFill>
                  <a:srgbClr val="231F20"/>
                </a:solidFill>
                <a:latin typeface="Montserrat"/>
                <a:ea typeface="Montserrat"/>
                <a:cs typeface="Montserrat"/>
                <a:sym typeface="Montserrat"/>
              </a:rPr>
              <a:t>Total fertility rate: births per woman</a:t>
            </a:r>
          </a:p>
          <a:p>
            <a:pPr algn="l" marL="604519" indent="-302260" lvl="1">
              <a:lnSpc>
                <a:spcPts val="3863"/>
              </a:lnSpc>
              <a:spcBef>
                <a:spcPct val="0"/>
              </a:spcBef>
              <a:buFont typeface="Arial"/>
              <a:buChar char="•"/>
            </a:pPr>
            <a:r>
              <a:rPr lang="en-US" sz="2799" spc="27">
                <a:solidFill>
                  <a:srgbClr val="231F20"/>
                </a:solidFill>
                <a:latin typeface="Montserrat"/>
                <a:ea typeface="Montserrat"/>
                <a:cs typeface="Montserrat"/>
                <a:sym typeface="Montserrat"/>
              </a:rPr>
              <a:t>Marriage rates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1567243" y="3466442"/>
            <a:ext cx="6963180" cy="6362606"/>
          </a:xfrm>
          <a:custGeom>
            <a:avLst/>
            <a:gdLst/>
            <a:ahLst/>
            <a:cxnLst/>
            <a:rect r="r" b="b" t="t" l="l"/>
            <a:pathLst>
              <a:path h="6362606" w="6963180">
                <a:moveTo>
                  <a:pt x="0" y="0"/>
                </a:moveTo>
                <a:lnTo>
                  <a:pt x="6963181" y="0"/>
                </a:lnTo>
                <a:lnTo>
                  <a:pt x="6963181" y="6362606"/>
                </a:lnTo>
                <a:lnTo>
                  <a:pt x="0" y="6362606"/>
                </a:lnTo>
                <a:lnTo>
                  <a:pt x="0" y="0"/>
                </a:lnTo>
                <a:close/>
              </a:path>
            </a:pathLst>
          </a:custGeom>
          <a:blipFill>
            <a:blip r:embed="rId3"/>
            <a:stretch>
              <a:fillRect l="0" t="0" r="0" b="0"/>
            </a:stretch>
          </a:blipFill>
        </p:spPr>
      </p:sp>
      <p:grpSp>
        <p:nvGrpSpPr>
          <p:cNvPr name="Group 4" id="4"/>
          <p:cNvGrpSpPr/>
          <p:nvPr/>
        </p:nvGrpSpPr>
        <p:grpSpPr>
          <a:xfrm rot="5400000">
            <a:off x="9012317" y="-6698128"/>
            <a:ext cx="523691" cy="18512523"/>
            <a:chOff x="0" y="0"/>
            <a:chExt cx="137927" cy="4875726"/>
          </a:xfrm>
        </p:grpSpPr>
        <p:sp>
          <p:nvSpPr>
            <p:cNvPr name="Freeform 5" id="5"/>
            <p:cNvSpPr/>
            <p:nvPr/>
          </p:nvSpPr>
          <p:spPr>
            <a:xfrm flipH="false" flipV="false" rot="0">
              <a:off x="0" y="0"/>
              <a:ext cx="137927" cy="4875726"/>
            </a:xfrm>
            <a:custGeom>
              <a:avLst/>
              <a:gdLst/>
              <a:ahLst/>
              <a:cxnLst/>
              <a:rect r="r" b="b" t="t" l="l"/>
              <a:pathLst>
                <a:path h="4875726" w="137927">
                  <a:moveTo>
                    <a:pt x="0" y="0"/>
                  </a:moveTo>
                  <a:lnTo>
                    <a:pt x="137927" y="0"/>
                  </a:lnTo>
                  <a:lnTo>
                    <a:pt x="137927" y="4875726"/>
                  </a:lnTo>
                  <a:lnTo>
                    <a:pt x="0" y="4875726"/>
                  </a:lnTo>
                  <a:close/>
                </a:path>
              </a:pathLst>
            </a:custGeom>
            <a:gradFill rotWithShape="true">
              <a:gsLst>
                <a:gs pos="0">
                  <a:srgbClr val="696969">
                    <a:alpha val="46800"/>
                  </a:srgbClr>
                </a:gs>
                <a:gs pos="33333">
                  <a:srgbClr val="B4B4B4">
                    <a:alpha val="53625"/>
                  </a:srgbClr>
                </a:gs>
                <a:gs pos="66667">
                  <a:srgbClr val="EEEEEE">
                    <a:alpha val="45825"/>
                  </a:srgbClr>
                </a:gs>
                <a:gs pos="100000">
                  <a:srgbClr val="FBFBFB">
                    <a:alpha val="14300"/>
                  </a:srgbClr>
                </a:gs>
              </a:gsLst>
              <a:lin ang="0"/>
            </a:gradFill>
            <a:ln cap="sq">
              <a:noFill/>
              <a:prstDash val="solid"/>
              <a:miter/>
            </a:ln>
          </p:spPr>
        </p:sp>
        <p:sp>
          <p:nvSpPr>
            <p:cNvPr name="TextBox 6" id="6"/>
            <p:cNvSpPr txBox="true"/>
            <p:nvPr/>
          </p:nvSpPr>
          <p:spPr>
            <a:xfrm>
              <a:off x="0" y="-19050"/>
              <a:ext cx="137927" cy="489477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0" y="0"/>
            <a:ext cx="18270100" cy="2296288"/>
          </a:xfrm>
          <a:custGeom>
            <a:avLst/>
            <a:gdLst/>
            <a:ahLst/>
            <a:cxnLst/>
            <a:rect r="r" b="b" t="t" l="l"/>
            <a:pathLst>
              <a:path h="2296288" w="18270100">
                <a:moveTo>
                  <a:pt x="0" y="0"/>
                </a:moveTo>
                <a:lnTo>
                  <a:pt x="18270100" y="0"/>
                </a:lnTo>
                <a:lnTo>
                  <a:pt x="18270100" y="2296288"/>
                </a:lnTo>
                <a:lnTo>
                  <a:pt x="0" y="2296288"/>
                </a:lnTo>
                <a:lnTo>
                  <a:pt x="0" y="0"/>
                </a:lnTo>
                <a:close/>
              </a:path>
            </a:pathLst>
          </a:custGeom>
          <a:blipFill>
            <a:blip r:embed="rId4"/>
            <a:stretch>
              <a:fillRect l="0" t="-215046" r="0" b="-215046"/>
            </a:stretch>
          </a:blipFill>
        </p:spPr>
      </p:sp>
      <p:sp>
        <p:nvSpPr>
          <p:cNvPr name="TextBox 8" id="8"/>
          <p:cNvSpPr txBox="true"/>
          <p:nvPr/>
        </p:nvSpPr>
        <p:spPr>
          <a:xfrm rot="0">
            <a:off x="4044669" y="411743"/>
            <a:ext cx="10198663"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ea typeface="Archivo Black"/>
                <a:cs typeface="Archivo Black"/>
                <a:sym typeface="Archivo Black"/>
              </a:rPr>
              <a:t>MOTIVATION</a:t>
            </a:r>
          </a:p>
        </p:txBody>
      </p:sp>
      <p:sp>
        <p:nvSpPr>
          <p:cNvPr name="TextBox 9" id="9"/>
          <p:cNvSpPr txBox="true"/>
          <p:nvPr/>
        </p:nvSpPr>
        <p:spPr>
          <a:xfrm rot="0">
            <a:off x="1028700" y="4058438"/>
            <a:ext cx="9816124" cy="4831842"/>
          </a:xfrm>
          <a:prstGeom prst="rect">
            <a:avLst/>
          </a:prstGeom>
        </p:spPr>
        <p:txBody>
          <a:bodyPr anchor="t" rtlCol="false" tIns="0" lIns="0" bIns="0" rIns="0">
            <a:spAutoFit/>
          </a:bodyPr>
          <a:lstStyle/>
          <a:p>
            <a:pPr algn="l">
              <a:lnSpc>
                <a:spcPts val="3863"/>
              </a:lnSpc>
            </a:pPr>
            <a:r>
              <a:rPr lang="en-US" sz="2799" spc="27">
                <a:solidFill>
                  <a:srgbClr val="231F20"/>
                </a:solidFill>
                <a:latin typeface="Montserrat"/>
                <a:ea typeface="Montserrat"/>
                <a:cs typeface="Montserrat"/>
                <a:sym typeface="Montserrat"/>
              </a:rPr>
              <a:t>I want to investigate the factors that influence—and are influenced by—women’s participation in the workforce. I believe that understanding these relationships helps us better comprehend today’s world.</a:t>
            </a:r>
          </a:p>
          <a:p>
            <a:pPr algn="l">
              <a:lnSpc>
                <a:spcPts val="3863"/>
              </a:lnSpc>
              <a:spcBef>
                <a:spcPct val="0"/>
              </a:spcBef>
            </a:pPr>
            <a:r>
              <a:rPr lang="en-US" sz="2799" spc="27">
                <a:solidFill>
                  <a:srgbClr val="231F20"/>
                </a:solidFill>
                <a:latin typeface="Montserrat"/>
                <a:ea typeface="Montserrat"/>
                <a:cs typeface="Montserrat"/>
                <a:sym typeface="Montserrat"/>
              </a:rPr>
              <a:t>Identifying such trends can also guide the development of more strategic approaches to increasing women’s participation in the labor force and ensuring equal access to employment opportunities for all women.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7471621" y="1877064"/>
            <a:ext cx="13471756" cy="1426670"/>
          </a:xfrm>
          <a:custGeom>
            <a:avLst/>
            <a:gdLst/>
            <a:ahLst/>
            <a:cxnLst/>
            <a:rect r="r" b="b" t="t" l="l"/>
            <a:pathLst>
              <a:path h="1426670" w="13471756">
                <a:moveTo>
                  <a:pt x="0" y="0"/>
                </a:moveTo>
                <a:lnTo>
                  <a:pt x="13471756" y="0"/>
                </a:lnTo>
                <a:lnTo>
                  <a:pt x="13471756" y="1426670"/>
                </a:lnTo>
                <a:lnTo>
                  <a:pt x="0" y="142667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888956"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16762" r="0" b="-1682"/>
              </a:stretch>
            </a:blipFill>
          </p:spPr>
        </p:sp>
      </p:grpSp>
      <p:grpSp>
        <p:nvGrpSpPr>
          <p:cNvPr name="Group 7" id="7"/>
          <p:cNvGrpSpPr/>
          <p:nvPr/>
        </p:nvGrpSpPr>
        <p:grpSpPr>
          <a:xfrm rot="0">
            <a:off x="9576260" y="0"/>
            <a:ext cx="8711740" cy="5420016"/>
            <a:chOff x="0" y="0"/>
            <a:chExt cx="2294450" cy="1427494"/>
          </a:xfrm>
        </p:grpSpPr>
        <p:sp>
          <p:nvSpPr>
            <p:cNvPr name="Freeform 8" id="8"/>
            <p:cNvSpPr/>
            <p:nvPr/>
          </p:nvSpPr>
          <p:spPr>
            <a:xfrm flipH="false" flipV="false" rot="0">
              <a:off x="0" y="0"/>
              <a:ext cx="2294450" cy="1427494"/>
            </a:xfrm>
            <a:custGeom>
              <a:avLst/>
              <a:gdLst/>
              <a:ahLst/>
              <a:cxnLst/>
              <a:rect r="r" b="b" t="t" l="l"/>
              <a:pathLst>
                <a:path h="1427494" w="2294450">
                  <a:moveTo>
                    <a:pt x="0" y="0"/>
                  </a:moveTo>
                  <a:lnTo>
                    <a:pt x="2294450" y="0"/>
                  </a:lnTo>
                  <a:lnTo>
                    <a:pt x="2294450" y="1427494"/>
                  </a:lnTo>
                  <a:lnTo>
                    <a:pt x="0" y="1427494"/>
                  </a:lnTo>
                  <a:close/>
                </a:path>
              </a:pathLst>
            </a:custGeom>
            <a:solidFill>
              <a:srgbClr val="F5F6F7">
                <a:alpha val="57647"/>
              </a:srgbClr>
            </a:solidFill>
          </p:spPr>
        </p:sp>
        <p:sp>
          <p:nvSpPr>
            <p:cNvPr name="TextBox 9" id="9"/>
            <p:cNvSpPr txBox="true"/>
            <p:nvPr/>
          </p:nvSpPr>
          <p:spPr>
            <a:xfrm>
              <a:off x="0" y="-19050"/>
              <a:ext cx="2294450" cy="1446544"/>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2065511" y="744216"/>
            <a:ext cx="5449751" cy="1644116"/>
          </a:xfrm>
          <a:prstGeom prst="rect">
            <a:avLst/>
          </a:prstGeom>
        </p:spPr>
        <p:txBody>
          <a:bodyPr anchor="t" rtlCol="false" tIns="0" lIns="0" bIns="0" rIns="0">
            <a:spAutoFit/>
          </a:bodyPr>
          <a:lstStyle/>
          <a:p>
            <a:pPr algn="r" marL="0" indent="0" lvl="0">
              <a:lnSpc>
                <a:spcPts val="6548"/>
              </a:lnSpc>
              <a:spcBef>
                <a:spcPct val="0"/>
              </a:spcBef>
            </a:pPr>
            <a:r>
              <a:rPr lang="en-US" sz="4745" spc="37">
                <a:solidFill>
                  <a:srgbClr val="000000"/>
                </a:solidFill>
                <a:latin typeface="Archivo Black"/>
                <a:ea typeface="Archivo Black"/>
                <a:cs typeface="Archivo Black"/>
                <a:sym typeface="Archivo Black"/>
              </a:rPr>
              <a:t>CORRELATION MATRIX</a:t>
            </a:r>
          </a:p>
        </p:txBody>
      </p:sp>
      <p:sp>
        <p:nvSpPr>
          <p:cNvPr name="Freeform 11" id="11"/>
          <p:cNvSpPr/>
          <p:nvPr/>
        </p:nvSpPr>
        <p:spPr>
          <a:xfrm flipH="false" flipV="false" rot="0">
            <a:off x="563488" y="1992911"/>
            <a:ext cx="7886447" cy="7265389"/>
          </a:xfrm>
          <a:custGeom>
            <a:avLst/>
            <a:gdLst/>
            <a:ahLst/>
            <a:cxnLst/>
            <a:rect r="r" b="b" t="t" l="l"/>
            <a:pathLst>
              <a:path h="7265389" w="7886447">
                <a:moveTo>
                  <a:pt x="0" y="0"/>
                </a:moveTo>
                <a:lnTo>
                  <a:pt x="7886447" y="0"/>
                </a:lnTo>
                <a:lnTo>
                  <a:pt x="7886447" y="7265389"/>
                </a:lnTo>
                <a:lnTo>
                  <a:pt x="0" y="7265389"/>
                </a:lnTo>
                <a:lnTo>
                  <a:pt x="0" y="0"/>
                </a:lnTo>
                <a:close/>
              </a:path>
            </a:pathLst>
          </a:custGeom>
          <a:blipFill>
            <a:blip r:embed="rId5"/>
            <a:stretch>
              <a:fillRect l="0" t="0" r="0" b="0"/>
            </a:stretch>
          </a:blipFill>
        </p:spPr>
      </p:sp>
      <p:sp>
        <p:nvSpPr>
          <p:cNvPr name="TextBox 12" id="12"/>
          <p:cNvSpPr txBox="true"/>
          <p:nvPr/>
        </p:nvSpPr>
        <p:spPr>
          <a:xfrm rot="0">
            <a:off x="9144000" y="3454908"/>
            <a:ext cx="8115300" cy="5803392"/>
          </a:xfrm>
          <a:prstGeom prst="rect">
            <a:avLst/>
          </a:prstGeom>
        </p:spPr>
        <p:txBody>
          <a:bodyPr anchor="t" rtlCol="false" tIns="0" lIns="0" bIns="0" rIns="0">
            <a:spAutoFit/>
          </a:bodyPr>
          <a:lstStyle/>
          <a:p>
            <a:pPr algn="l">
              <a:lnSpc>
                <a:spcPts val="3863"/>
              </a:lnSpc>
            </a:pPr>
            <a:r>
              <a:rPr lang="en-US" sz="2799" spc="27" b="true">
                <a:solidFill>
                  <a:srgbClr val="231F20"/>
                </a:solidFill>
                <a:latin typeface="Montserrat Bold"/>
                <a:ea typeface="Montserrat Bold"/>
                <a:cs typeface="Montserrat Bold"/>
                <a:sym typeface="Montserrat Bold"/>
              </a:rPr>
              <a:t>Positive Correlations:</a:t>
            </a:r>
          </a:p>
          <a:p>
            <a:pPr algn="l" marL="604519" indent="-302260" lvl="1">
              <a:lnSpc>
                <a:spcPts val="3863"/>
              </a:lnSpc>
              <a:buFont typeface="Arial"/>
              <a:buChar char="•"/>
            </a:pPr>
            <a:r>
              <a:rPr lang="en-US" sz="2799" spc="27">
                <a:solidFill>
                  <a:srgbClr val="231F20"/>
                </a:solidFill>
                <a:latin typeface="Montserrat"/>
                <a:ea typeface="Montserrat"/>
                <a:cs typeface="Montserrat"/>
                <a:sym typeface="Montserrat"/>
              </a:rPr>
              <a:t>schooling - labor force (strong)</a:t>
            </a:r>
          </a:p>
          <a:p>
            <a:pPr algn="l" marL="604519" indent="-302260" lvl="1">
              <a:lnSpc>
                <a:spcPts val="3863"/>
              </a:lnSpc>
              <a:buFont typeface="Arial"/>
              <a:buChar char="•"/>
            </a:pPr>
            <a:r>
              <a:rPr lang="en-US" sz="2799" spc="27">
                <a:solidFill>
                  <a:srgbClr val="231F20"/>
                </a:solidFill>
                <a:latin typeface="Montserrat"/>
                <a:ea typeface="Montserrat"/>
                <a:cs typeface="Montserrat"/>
                <a:sym typeface="Montserrat"/>
              </a:rPr>
              <a:t>schooling - </a:t>
            </a:r>
            <a:r>
              <a:rPr lang="en-US" sz="2799" spc="27">
                <a:solidFill>
                  <a:srgbClr val="231F20"/>
                </a:solidFill>
                <a:latin typeface="Montserrat"/>
                <a:ea typeface="Montserrat"/>
                <a:cs typeface="Montserrat"/>
                <a:sym typeface="Montserrat"/>
              </a:rPr>
              <a:t>average age at birth (strong)</a:t>
            </a:r>
          </a:p>
          <a:p>
            <a:pPr algn="l" marL="604519" indent="-302260" lvl="1">
              <a:lnSpc>
                <a:spcPts val="3863"/>
              </a:lnSpc>
              <a:buFont typeface="Arial"/>
              <a:buChar char="•"/>
            </a:pPr>
            <a:r>
              <a:rPr lang="en-US" sz="2799" spc="27">
                <a:solidFill>
                  <a:srgbClr val="231F20"/>
                </a:solidFill>
                <a:latin typeface="Montserrat"/>
                <a:ea typeface="Montserrat"/>
                <a:cs typeface="Montserrat"/>
                <a:sym typeface="Montserrat"/>
              </a:rPr>
              <a:t>average age at birth - labor force (weaker)</a:t>
            </a:r>
          </a:p>
          <a:p>
            <a:pPr algn="l">
              <a:lnSpc>
                <a:spcPts val="3863"/>
              </a:lnSpc>
            </a:pPr>
          </a:p>
          <a:p>
            <a:pPr algn="l">
              <a:lnSpc>
                <a:spcPts val="3863"/>
              </a:lnSpc>
            </a:pPr>
            <a:r>
              <a:rPr lang="en-US" sz="2799" spc="27" b="true">
                <a:solidFill>
                  <a:srgbClr val="231F20"/>
                </a:solidFill>
                <a:latin typeface="Montserrat Bold"/>
                <a:ea typeface="Montserrat Bold"/>
                <a:cs typeface="Montserrat Bold"/>
                <a:sym typeface="Montserrat Bold"/>
              </a:rPr>
              <a:t>Negative Correlations:</a:t>
            </a:r>
          </a:p>
          <a:p>
            <a:pPr algn="l" marL="604519" indent="-302260" lvl="1">
              <a:lnSpc>
                <a:spcPts val="3863"/>
              </a:lnSpc>
              <a:buFont typeface="Arial"/>
              <a:buChar char="•"/>
            </a:pPr>
            <a:r>
              <a:rPr lang="en-US" sz="2799" spc="27">
                <a:solidFill>
                  <a:srgbClr val="231F20"/>
                </a:solidFill>
                <a:latin typeface="Montserrat"/>
                <a:ea typeface="Montserrat"/>
                <a:cs typeface="Montserrat"/>
                <a:sym typeface="Montserrat"/>
              </a:rPr>
              <a:t>marriage rate - average age at birth (strong)</a:t>
            </a:r>
          </a:p>
          <a:p>
            <a:pPr algn="l" marL="604519" indent="-302260" lvl="1">
              <a:lnSpc>
                <a:spcPts val="3863"/>
              </a:lnSpc>
              <a:buFont typeface="Arial"/>
              <a:buChar char="•"/>
            </a:pPr>
            <a:r>
              <a:rPr lang="en-US" sz="2799" spc="27">
                <a:solidFill>
                  <a:srgbClr val="231F20"/>
                </a:solidFill>
                <a:latin typeface="Montserrat"/>
                <a:ea typeface="Montserrat"/>
                <a:cs typeface="Montserrat"/>
                <a:sym typeface="Montserrat"/>
              </a:rPr>
              <a:t>schooling - marriage rate (strong)</a:t>
            </a:r>
          </a:p>
          <a:p>
            <a:pPr algn="l" marL="604519" indent="-302260" lvl="1">
              <a:lnSpc>
                <a:spcPts val="3863"/>
              </a:lnSpc>
              <a:buFont typeface="Arial"/>
              <a:buChar char="•"/>
            </a:pPr>
            <a:r>
              <a:rPr lang="en-US" sz="2799" spc="27">
                <a:solidFill>
                  <a:srgbClr val="231F20"/>
                </a:solidFill>
                <a:latin typeface="Montserrat"/>
                <a:ea typeface="Montserrat"/>
                <a:cs typeface="Montserrat"/>
                <a:sym typeface="Montserrat"/>
              </a:rPr>
              <a:t>marriage rate - labor force (weaker)</a:t>
            </a:r>
          </a:p>
          <a:p>
            <a:pPr algn="l">
              <a:lnSpc>
                <a:spcPts val="386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011" y="742917"/>
            <a:ext cx="17091988" cy="1651964"/>
            <a:chOff x="0" y="0"/>
            <a:chExt cx="1656691" cy="160121"/>
          </a:xfrm>
        </p:grpSpPr>
        <p:sp>
          <p:nvSpPr>
            <p:cNvPr name="Freeform 4" id="4"/>
            <p:cNvSpPr/>
            <p:nvPr/>
          </p:nvSpPr>
          <p:spPr>
            <a:xfrm flipH="false" flipV="false" rot="0">
              <a:off x="0" y="0"/>
              <a:ext cx="1656691" cy="160121"/>
            </a:xfrm>
            <a:custGeom>
              <a:avLst/>
              <a:gdLst/>
              <a:ahLst/>
              <a:cxnLst/>
              <a:rect r="r" b="b" t="t" l="l"/>
              <a:pathLst>
                <a:path h="160121" w="1656691">
                  <a:moveTo>
                    <a:pt x="1453491" y="0"/>
                  </a:moveTo>
                  <a:lnTo>
                    <a:pt x="0" y="0"/>
                  </a:lnTo>
                  <a:lnTo>
                    <a:pt x="203200" y="160121"/>
                  </a:lnTo>
                  <a:lnTo>
                    <a:pt x="1656691" y="160121"/>
                  </a:lnTo>
                  <a:lnTo>
                    <a:pt x="1453491" y="0"/>
                  </a:lnTo>
                  <a:close/>
                </a:path>
              </a:pathLst>
            </a:custGeom>
            <a:solidFill>
              <a:srgbClr val="010101"/>
            </a:solidFill>
            <a:ln cap="sq">
              <a:noFill/>
              <a:prstDash val="solid"/>
              <a:miter/>
            </a:ln>
          </p:spPr>
        </p:sp>
        <p:sp>
          <p:nvSpPr>
            <p:cNvPr name="TextBox 5" id="5"/>
            <p:cNvSpPr txBox="true"/>
            <p:nvPr/>
          </p:nvSpPr>
          <p:spPr>
            <a:xfrm>
              <a:off x="101600" y="-19050"/>
              <a:ext cx="1453491" cy="17917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6" id="6"/>
          <p:cNvSpPr/>
          <p:nvPr/>
        </p:nvSpPr>
        <p:spPr>
          <a:xfrm>
            <a:off x="5673011" y="653235"/>
            <a:ext cx="12921291" cy="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366418" y="3394588"/>
            <a:ext cx="9153923" cy="5661692"/>
          </a:xfrm>
          <a:custGeom>
            <a:avLst/>
            <a:gdLst/>
            <a:ahLst/>
            <a:cxnLst/>
            <a:rect r="r" b="b" t="t" l="l"/>
            <a:pathLst>
              <a:path h="5661692" w="9153923">
                <a:moveTo>
                  <a:pt x="0" y="0"/>
                </a:moveTo>
                <a:lnTo>
                  <a:pt x="9153923" y="0"/>
                </a:lnTo>
                <a:lnTo>
                  <a:pt x="9153923" y="5661692"/>
                </a:lnTo>
                <a:lnTo>
                  <a:pt x="0" y="5661692"/>
                </a:lnTo>
                <a:lnTo>
                  <a:pt x="0" y="0"/>
                </a:lnTo>
                <a:close/>
              </a:path>
            </a:pathLst>
          </a:custGeom>
          <a:blipFill>
            <a:blip r:embed="rId3"/>
            <a:stretch>
              <a:fillRect l="-2153" t="0" r="0" b="-1162"/>
            </a:stretch>
          </a:blipFill>
        </p:spPr>
      </p:sp>
      <p:sp>
        <p:nvSpPr>
          <p:cNvPr name="TextBox 8" id="8"/>
          <p:cNvSpPr txBox="true"/>
          <p:nvPr/>
        </p:nvSpPr>
        <p:spPr>
          <a:xfrm rot="0">
            <a:off x="7138549" y="933450"/>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CORRELATION GRAPHS</a:t>
            </a:r>
          </a:p>
        </p:txBody>
      </p:sp>
      <p:sp>
        <p:nvSpPr>
          <p:cNvPr name="TextBox 9" id="9"/>
          <p:cNvSpPr txBox="true"/>
          <p:nvPr/>
        </p:nvSpPr>
        <p:spPr>
          <a:xfrm rot="0">
            <a:off x="10069434" y="3790463"/>
            <a:ext cx="7189866" cy="4831842"/>
          </a:xfrm>
          <a:prstGeom prst="rect">
            <a:avLst/>
          </a:prstGeom>
        </p:spPr>
        <p:txBody>
          <a:bodyPr anchor="t" rtlCol="false" tIns="0" lIns="0" bIns="0" rIns="0">
            <a:spAutoFit/>
          </a:bodyPr>
          <a:lstStyle/>
          <a:p>
            <a:pPr algn="l">
              <a:lnSpc>
                <a:spcPts val="3863"/>
              </a:lnSpc>
            </a:pPr>
            <a:r>
              <a:rPr lang="en-US" sz="2799" spc="27" b="true">
                <a:solidFill>
                  <a:srgbClr val="231F20"/>
                </a:solidFill>
                <a:latin typeface="Montserrat Bold"/>
                <a:ea typeface="Montserrat Bold"/>
                <a:cs typeface="Montserrat Bold"/>
                <a:sym typeface="Montserrat Bold"/>
              </a:rPr>
              <a:t>Values:</a:t>
            </a:r>
          </a:p>
          <a:p>
            <a:pPr algn="l">
              <a:lnSpc>
                <a:spcPts val="3863"/>
              </a:lnSpc>
            </a:pPr>
            <a:r>
              <a:rPr lang="en-US" sz="2799" spc="27">
                <a:solidFill>
                  <a:srgbClr val="231F20"/>
                </a:solidFill>
                <a:latin typeface="Montserrat"/>
                <a:ea typeface="Montserrat"/>
                <a:cs typeface="Montserrat"/>
                <a:sym typeface="Montserrat"/>
              </a:rPr>
              <a:t>r = -0.72, </a:t>
            </a:r>
            <a:r>
              <a:rPr lang="en-US" sz="2799" spc="27">
                <a:solidFill>
                  <a:srgbClr val="231F20"/>
                </a:solidFill>
                <a:latin typeface="Montserrat"/>
                <a:ea typeface="Montserrat"/>
                <a:cs typeface="Montserrat"/>
                <a:sym typeface="Montserrat"/>
              </a:rPr>
              <a:t>p</a:t>
            </a:r>
            <a:r>
              <a:rPr lang="en-US" sz="2799" spc="27">
                <a:solidFill>
                  <a:srgbClr val="231F20"/>
                </a:solidFill>
                <a:latin typeface="Montserrat"/>
                <a:ea typeface="Montserrat"/>
                <a:cs typeface="Montserrat"/>
                <a:sym typeface="Montserrat"/>
              </a:rPr>
              <a:t> = 0.0008 (significant)</a:t>
            </a:r>
          </a:p>
          <a:p>
            <a:pPr algn="l">
              <a:lnSpc>
                <a:spcPts val="3863"/>
              </a:lnSpc>
            </a:pPr>
          </a:p>
          <a:p>
            <a:pPr algn="l">
              <a:lnSpc>
                <a:spcPts val="3863"/>
              </a:lnSpc>
            </a:pPr>
            <a:r>
              <a:rPr lang="en-US" sz="2799" spc="27" b="true">
                <a:solidFill>
                  <a:srgbClr val="231F20"/>
                </a:solidFill>
                <a:latin typeface="Montserrat Bold"/>
                <a:ea typeface="Montserrat Bold"/>
                <a:cs typeface="Montserrat Bold"/>
                <a:sym typeface="Montserrat Bold"/>
              </a:rPr>
              <a:t>Interpretation:</a:t>
            </a:r>
          </a:p>
          <a:p>
            <a:pPr algn="l">
              <a:lnSpc>
                <a:spcPts val="3863"/>
              </a:lnSpc>
              <a:spcBef>
                <a:spcPct val="0"/>
              </a:spcBef>
            </a:pPr>
            <a:r>
              <a:rPr lang="en-US" sz="2799" spc="27">
                <a:solidFill>
                  <a:srgbClr val="231F20"/>
                </a:solidFill>
                <a:latin typeface="Montserrat"/>
                <a:ea typeface="Montserrat"/>
                <a:cs typeface="Montserrat"/>
                <a:sym typeface="Montserrat"/>
              </a:rPr>
              <a:t>There is a moderate negative correlation between marriage rates and the number of women in the workforce, suggesting that women who work may be less likely to get married.</a:t>
            </a:r>
          </a:p>
        </p:txBody>
      </p:sp>
      <p:sp>
        <p:nvSpPr>
          <p:cNvPr name="TextBox 10" id="10"/>
          <p:cNvSpPr txBox="true"/>
          <p:nvPr/>
        </p:nvSpPr>
        <p:spPr>
          <a:xfrm rot="0">
            <a:off x="8915626" y="1787536"/>
            <a:ext cx="9497482" cy="444176"/>
          </a:xfrm>
          <a:prstGeom prst="rect">
            <a:avLst/>
          </a:prstGeom>
        </p:spPr>
        <p:txBody>
          <a:bodyPr anchor="t" rtlCol="false" tIns="0" lIns="0" bIns="0" rIns="0">
            <a:spAutoFit/>
          </a:bodyPr>
          <a:lstStyle/>
          <a:p>
            <a:pPr algn="ctr">
              <a:lnSpc>
                <a:spcPts val="3661"/>
              </a:lnSpc>
            </a:pPr>
            <a:r>
              <a:rPr lang="en-US" b="true" sz="2653" spc="140">
                <a:solidFill>
                  <a:srgbClr val="FFFFFF"/>
                </a:solidFill>
                <a:latin typeface="Montserrat Bold"/>
                <a:ea typeface="Montserrat Bold"/>
                <a:cs typeface="Montserrat Bold"/>
                <a:sym typeface="Montserrat Bold"/>
              </a:rPr>
              <a:t>MARRIAGE AND WORKFORCE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5673011" y="742917"/>
            <a:ext cx="17091988" cy="1651964"/>
            <a:chOff x="0" y="0"/>
            <a:chExt cx="1656691" cy="160121"/>
          </a:xfrm>
        </p:grpSpPr>
        <p:sp>
          <p:nvSpPr>
            <p:cNvPr name="Freeform 3" id="3"/>
            <p:cNvSpPr/>
            <p:nvPr/>
          </p:nvSpPr>
          <p:spPr>
            <a:xfrm flipH="false" flipV="false" rot="0">
              <a:off x="0" y="0"/>
              <a:ext cx="1656691" cy="160121"/>
            </a:xfrm>
            <a:custGeom>
              <a:avLst/>
              <a:gdLst/>
              <a:ahLst/>
              <a:cxnLst/>
              <a:rect r="r" b="b" t="t" l="l"/>
              <a:pathLst>
                <a:path h="160121" w="1656691">
                  <a:moveTo>
                    <a:pt x="1453491" y="0"/>
                  </a:moveTo>
                  <a:lnTo>
                    <a:pt x="0" y="0"/>
                  </a:lnTo>
                  <a:lnTo>
                    <a:pt x="203200" y="160121"/>
                  </a:lnTo>
                  <a:lnTo>
                    <a:pt x="1656691" y="160121"/>
                  </a:lnTo>
                  <a:lnTo>
                    <a:pt x="1453491" y="0"/>
                  </a:lnTo>
                  <a:close/>
                </a:path>
              </a:pathLst>
            </a:custGeom>
            <a:solidFill>
              <a:srgbClr val="010101"/>
            </a:solidFill>
            <a:ln cap="sq">
              <a:noFill/>
              <a:prstDash val="solid"/>
              <a:miter/>
            </a:ln>
          </p:spPr>
        </p:sp>
        <p:sp>
          <p:nvSpPr>
            <p:cNvPr name="TextBox 4" id="4"/>
            <p:cNvSpPr txBox="true"/>
            <p:nvPr/>
          </p:nvSpPr>
          <p:spPr>
            <a:xfrm>
              <a:off x="101600" y="-19050"/>
              <a:ext cx="1453491" cy="17917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5" id="5"/>
          <p:cNvSpPr/>
          <p:nvPr/>
        </p:nvSpPr>
        <p:spPr>
          <a:xfrm>
            <a:off x="5673011" y="653235"/>
            <a:ext cx="12921291"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369051" y="3348980"/>
            <a:ext cx="9186279" cy="5752907"/>
          </a:xfrm>
          <a:custGeom>
            <a:avLst/>
            <a:gdLst/>
            <a:ahLst/>
            <a:cxnLst/>
            <a:rect r="r" b="b" t="t" l="l"/>
            <a:pathLst>
              <a:path h="5752907" w="9186279">
                <a:moveTo>
                  <a:pt x="0" y="0"/>
                </a:moveTo>
                <a:lnTo>
                  <a:pt x="9186279" y="0"/>
                </a:lnTo>
                <a:lnTo>
                  <a:pt x="9186279" y="5752907"/>
                </a:lnTo>
                <a:lnTo>
                  <a:pt x="0" y="5752907"/>
                </a:lnTo>
                <a:lnTo>
                  <a:pt x="0" y="0"/>
                </a:lnTo>
                <a:close/>
              </a:path>
            </a:pathLst>
          </a:custGeom>
          <a:blipFill>
            <a:blip r:embed="rId2"/>
            <a:stretch>
              <a:fillRect l="0" t="0" r="0" b="0"/>
            </a:stretch>
          </a:blipFill>
        </p:spPr>
      </p:sp>
      <p:sp>
        <p:nvSpPr>
          <p:cNvPr name="TextBox 7" id="7"/>
          <p:cNvSpPr txBox="true"/>
          <p:nvPr/>
        </p:nvSpPr>
        <p:spPr>
          <a:xfrm rot="0">
            <a:off x="7138549" y="933450"/>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CORRELATION GRAPHS</a:t>
            </a:r>
          </a:p>
        </p:txBody>
      </p:sp>
      <p:sp>
        <p:nvSpPr>
          <p:cNvPr name="TextBox 8" id="8"/>
          <p:cNvSpPr txBox="true"/>
          <p:nvPr/>
        </p:nvSpPr>
        <p:spPr>
          <a:xfrm rot="0">
            <a:off x="10069434" y="4033350"/>
            <a:ext cx="7189866" cy="4346067"/>
          </a:xfrm>
          <a:prstGeom prst="rect">
            <a:avLst/>
          </a:prstGeom>
        </p:spPr>
        <p:txBody>
          <a:bodyPr anchor="t" rtlCol="false" tIns="0" lIns="0" bIns="0" rIns="0">
            <a:spAutoFit/>
          </a:bodyPr>
          <a:lstStyle/>
          <a:p>
            <a:pPr algn="l">
              <a:lnSpc>
                <a:spcPts val="3863"/>
              </a:lnSpc>
            </a:pPr>
            <a:r>
              <a:rPr lang="en-US" sz="2799" spc="27" b="true">
                <a:solidFill>
                  <a:srgbClr val="231F20"/>
                </a:solidFill>
                <a:latin typeface="Montserrat Bold"/>
                <a:ea typeface="Montserrat Bold"/>
                <a:cs typeface="Montserrat Bold"/>
                <a:sym typeface="Montserrat Bold"/>
              </a:rPr>
              <a:t>Values:</a:t>
            </a:r>
          </a:p>
          <a:p>
            <a:pPr algn="l">
              <a:lnSpc>
                <a:spcPts val="3863"/>
              </a:lnSpc>
            </a:pPr>
            <a:r>
              <a:rPr lang="en-US" sz="2799" spc="27">
                <a:solidFill>
                  <a:srgbClr val="231F20"/>
                </a:solidFill>
                <a:latin typeface="Montserrat"/>
                <a:ea typeface="Montserrat"/>
                <a:cs typeface="Montserrat"/>
                <a:sym typeface="Montserrat"/>
              </a:rPr>
              <a:t>r = -0.27, </a:t>
            </a:r>
            <a:r>
              <a:rPr lang="en-US" sz="2799" spc="27">
                <a:solidFill>
                  <a:srgbClr val="231F20"/>
                </a:solidFill>
                <a:latin typeface="Montserrat"/>
                <a:ea typeface="Montserrat"/>
                <a:cs typeface="Montserrat"/>
                <a:sym typeface="Montserrat"/>
              </a:rPr>
              <a:t>p</a:t>
            </a:r>
            <a:r>
              <a:rPr lang="en-US" sz="2799" spc="27">
                <a:solidFill>
                  <a:srgbClr val="231F20"/>
                </a:solidFill>
                <a:latin typeface="Montserrat"/>
                <a:ea typeface="Montserrat"/>
                <a:cs typeface="Montserrat"/>
                <a:sym typeface="Montserrat"/>
              </a:rPr>
              <a:t> = 0.2757 (not significant)</a:t>
            </a:r>
          </a:p>
          <a:p>
            <a:pPr algn="l">
              <a:lnSpc>
                <a:spcPts val="3863"/>
              </a:lnSpc>
            </a:pPr>
          </a:p>
          <a:p>
            <a:pPr algn="l">
              <a:lnSpc>
                <a:spcPts val="3863"/>
              </a:lnSpc>
            </a:pPr>
            <a:r>
              <a:rPr lang="en-US" sz="2799" spc="27" b="true">
                <a:solidFill>
                  <a:srgbClr val="231F20"/>
                </a:solidFill>
                <a:latin typeface="Montserrat Bold"/>
                <a:ea typeface="Montserrat Bold"/>
                <a:cs typeface="Montserrat Bold"/>
                <a:sym typeface="Montserrat Bold"/>
              </a:rPr>
              <a:t>Interpretation:</a:t>
            </a:r>
          </a:p>
          <a:p>
            <a:pPr algn="l">
              <a:lnSpc>
                <a:spcPts val="3863"/>
              </a:lnSpc>
              <a:spcBef>
                <a:spcPct val="0"/>
              </a:spcBef>
            </a:pPr>
            <a:r>
              <a:rPr lang="en-US" sz="2799" spc="27">
                <a:solidFill>
                  <a:srgbClr val="231F20"/>
                </a:solidFill>
                <a:latin typeface="Montserrat"/>
                <a:ea typeface="Montserrat"/>
                <a:cs typeface="Montserrat"/>
                <a:sym typeface="Montserrat"/>
              </a:rPr>
              <a:t>There is a very weak and negligible negative correlation, suggesting that working women’s decision to have children may not be strongly influenced by their employment status.</a:t>
            </a:r>
          </a:p>
        </p:txBody>
      </p:sp>
      <p:sp>
        <p:nvSpPr>
          <p:cNvPr name="TextBox 9" id="9"/>
          <p:cNvSpPr txBox="true"/>
          <p:nvPr/>
        </p:nvSpPr>
        <p:spPr>
          <a:xfrm rot="0">
            <a:off x="8915626" y="1787536"/>
            <a:ext cx="9497482" cy="444176"/>
          </a:xfrm>
          <a:prstGeom prst="rect">
            <a:avLst/>
          </a:prstGeom>
        </p:spPr>
        <p:txBody>
          <a:bodyPr anchor="t" rtlCol="false" tIns="0" lIns="0" bIns="0" rIns="0">
            <a:spAutoFit/>
          </a:bodyPr>
          <a:lstStyle/>
          <a:p>
            <a:pPr algn="ctr">
              <a:lnSpc>
                <a:spcPts val="3661"/>
              </a:lnSpc>
            </a:pPr>
            <a:r>
              <a:rPr lang="en-US" b="true" sz="2653" spc="140">
                <a:solidFill>
                  <a:srgbClr val="FFFFFF"/>
                </a:solidFill>
                <a:latin typeface="Montserrat Bold"/>
                <a:ea typeface="Montserrat Bold"/>
                <a:cs typeface="Montserrat Bold"/>
                <a:sym typeface="Montserrat Bold"/>
              </a:rPr>
              <a:t>FERTILITY AND WORKFORCE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5673011" y="742917"/>
            <a:ext cx="17091988" cy="1651964"/>
            <a:chOff x="0" y="0"/>
            <a:chExt cx="1656691" cy="160121"/>
          </a:xfrm>
        </p:grpSpPr>
        <p:sp>
          <p:nvSpPr>
            <p:cNvPr name="Freeform 3" id="3"/>
            <p:cNvSpPr/>
            <p:nvPr/>
          </p:nvSpPr>
          <p:spPr>
            <a:xfrm flipH="false" flipV="false" rot="0">
              <a:off x="0" y="0"/>
              <a:ext cx="1656691" cy="160121"/>
            </a:xfrm>
            <a:custGeom>
              <a:avLst/>
              <a:gdLst/>
              <a:ahLst/>
              <a:cxnLst/>
              <a:rect r="r" b="b" t="t" l="l"/>
              <a:pathLst>
                <a:path h="160121" w="1656691">
                  <a:moveTo>
                    <a:pt x="1453491" y="0"/>
                  </a:moveTo>
                  <a:lnTo>
                    <a:pt x="0" y="0"/>
                  </a:lnTo>
                  <a:lnTo>
                    <a:pt x="203200" y="160121"/>
                  </a:lnTo>
                  <a:lnTo>
                    <a:pt x="1656691" y="160121"/>
                  </a:lnTo>
                  <a:lnTo>
                    <a:pt x="1453491" y="0"/>
                  </a:lnTo>
                  <a:close/>
                </a:path>
              </a:pathLst>
            </a:custGeom>
            <a:solidFill>
              <a:srgbClr val="010101"/>
            </a:solidFill>
            <a:ln cap="sq">
              <a:noFill/>
              <a:prstDash val="solid"/>
              <a:miter/>
            </a:ln>
          </p:spPr>
        </p:sp>
        <p:sp>
          <p:nvSpPr>
            <p:cNvPr name="TextBox 4" id="4"/>
            <p:cNvSpPr txBox="true"/>
            <p:nvPr/>
          </p:nvSpPr>
          <p:spPr>
            <a:xfrm>
              <a:off x="101600" y="-19050"/>
              <a:ext cx="1453491" cy="17917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5" id="5"/>
          <p:cNvSpPr/>
          <p:nvPr/>
        </p:nvSpPr>
        <p:spPr>
          <a:xfrm>
            <a:off x="5673011" y="653235"/>
            <a:ext cx="12921291"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383838" y="3480712"/>
            <a:ext cx="9065324" cy="5529848"/>
          </a:xfrm>
          <a:custGeom>
            <a:avLst/>
            <a:gdLst/>
            <a:ahLst/>
            <a:cxnLst/>
            <a:rect r="r" b="b" t="t" l="l"/>
            <a:pathLst>
              <a:path h="5529848" w="9065324">
                <a:moveTo>
                  <a:pt x="0" y="0"/>
                </a:moveTo>
                <a:lnTo>
                  <a:pt x="9065323" y="0"/>
                </a:lnTo>
                <a:lnTo>
                  <a:pt x="9065323" y="5529848"/>
                </a:lnTo>
                <a:lnTo>
                  <a:pt x="0" y="5529848"/>
                </a:lnTo>
                <a:lnTo>
                  <a:pt x="0" y="0"/>
                </a:lnTo>
                <a:close/>
              </a:path>
            </a:pathLst>
          </a:custGeom>
          <a:blipFill>
            <a:blip r:embed="rId2"/>
            <a:stretch>
              <a:fillRect l="0" t="0" r="0" b="0"/>
            </a:stretch>
          </a:blipFill>
        </p:spPr>
      </p:sp>
      <p:sp>
        <p:nvSpPr>
          <p:cNvPr name="TextBox 7" id="7"/>
          <p:cNvSpPr txBox="true"/>
          <p:nvPr/>
        </p:nvSpPr>
        <p:spPr>
          <a:xfrm rot="0">
            <a:off x="7138549" y="933450"/>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CORRELATION GRAPHS</a:t>
            </a:r>
          </a:p>
        </p:txBody>
      </p:sp>
      <p:sp>
        <p:nvSpPr>
          <p:cNvPr name="TextBox 8" id="8"/>
          <p:cNvSpPr txBox="true"/>
          <p:nvPr/>
        </p:nvSpPr>
        <p:spPr>
          <a:xfrm rot="0">
            <a:off x="10231049" y="4053552"/>
            <a:ext cx="7189866" cy="4831842"/>
          </a:xfrm>
          <a:prstGeom prst="rect">
            <a:avLst/>
          </a:prstGeom>
        </p:spPr>
        <p:txBody>
          <a:bodyPr anchor="t" rtlCol="false" tIns="0" lIns="0" bIns="0" rIns="0">
            <a:spAutoFit/>
          </a:bodyPr>
          <a:lstStyle/>
          <a:p>
            <a:pPr algn="l">
              <a:lnSpc>
                <a:spcPts val="3863"/>
              </a:lnSpc>
            </a:pPr>
            <a:r>
              <a:rPr lang="en-US" sz="2799" spc="27" b="true">
                <a:solidFill>
                  <a:srgbClr val="231F20"/>
                </a:solidFill>
                <a:latin typeface="Montserrat Bold"/>
                <a:ea typeface="Montserrat Bold"/>
                <a:cs typeface="Montserrat Bold"/>
                <a:sym typeface="Montserrat Bold"/>
              </a:rPr>
              <a:t>Values:</a:t>
            </a:r>
          </a:p>
          <a:p>
            <a:pPr algn="l">
              <a:lnSpc>
                <a:spcPts val="3863"/>
              </a:lnSpc>
            </a:pPr>
            <a:r>
              <a:rPr lang="en-US" sz="2799" spc="27">
                <a:solidFill>
                  <a:srgbClr val="231F20"/>
                </a:solidFill>
                <a:latin typeface="Montserrat"/>
                <a:ea typeface="Montserrat"/>
                <a:cs typeface="Montserrat"/>
                <a:sym typeface="Montserrat"/>
              </a:rPr>
              <a:t>r = 0.91, </a:t>
            </a:r>
            <a:r>
              <a:rPr lang="en-US" sz="2799" spc="27">
                <a:solidFill>
                  <a:srgbClr val="231F20"/>
                </a:solidFill>
                <a:latin typeface="Montserrat"/>
                <a:ea typeface="Montserrat"/>
                <a:cs typeface="Montserrat"/>
                <a:sym typeface="Montserrat"/>
              </a:rPr>
              <a:t>p</a:t>
            </a:r>
            <a:r>
              <a:rPr lang="en-US" sz="2799" spc="27">
                <a:solidFill>
                  <a:srgbClr val="231F20"/>
                </a:solidFill>
                <a:latin typeface="Montserrat"/>
                <a:ea typeface="Montserrat"/>
                <a:cs typeface="Montserrat"/>
                <a:sym typeface="Montserrat"/>
              </a:rPr>
              <a:t> = 0.0000 (significant)</a:t>
            </a:r>
          </a:p>
          <a:p>
            <a:pPr algn="l">
              <a:lnSpc>
                <a:spcPts val="3863"/>
              </a:lnSpc>
            </a:pPr>
          </a:p>
          <a:p>
            <a:pPr algn="l">
              <a:lnSpc>
                <a:spcPts val="3863"/>
              </a:lnSpc>
            </a:pPr>
            <a:r>
              <a:rPr lang="en-US" sz="2799" spc="27" b="true">
                <a:solidFill>
                  <a:srgbClr val="231F20"/>
                </a:solidFill>
                <a:latin typeface="Montserrat Bold"/>
                <a:ea typeface="Montserrat Bold"/>
                <a:cs typeface="Montserrat Bold"/>
                <a:sym typeface="Montserrat Bold"/>
              </a:rPr>
              <a:t>Interpretation:</a:t>
            </a:r>
          </a:p>
          <a:p>
            <a:pPr algn="l">
              <a:lnSpc>
                <a:spcPts val="3863"/>
              </a:lnSpc>
              <a:spcBef>
                <a:spcPct val="0"/>
              </a:spcBef>
            </a:pPr>
            <a:r>
              <a:rPr lang="en-US" sz="2799" spc="27">
                <a:solidFill>
                  <a:srgbClr val="231F20"/>
                </a:solidFill>
                <a:latin typeface="Montserrat"/>
                <a:ea typeface="Montserrat"/>
                <a:cs typeface="Montserrat"/>
                <a:sym typeface="Montserrat"/>
              </a:rPr>
              <a:t>There is a strong positive correlation between women's education levels and their participation in the labor force, which may indicate that educated women are more likely to be employed.</a:t>
            </a:r>
          </a:p>
        </p:txBody>
      </p:sp>
      <p:sp>
        <p:nvSpPr>
          <p:cNvPr name="TextBox 9" id="9"/>
          <p:cNvSpPr txBox="true"/>
          <p:nvPr/>
        </p:nvSpPr>
        <p:spPr>
          <a:xfrm rot="0">
            <a:off x="8915626" y="1787536"/>
            <a:ext cx="9497482" cy="444176"/>
          </a:xfrm>
          <a:prstGeom prst="rect">
            <a:avLst/>
          </a:prstGeom>
        </p:spPr>
        <p:txBody>
          <a:bodyPr anchor="t" rtlCol="false" tIns="0" lIns="0" bIns="0" rIns="0">
            <a:spAutoFit/>
          </a:bodyPr>
          <a:lstStyle/>
          <a:p>
            <a:pPr algn="ctr">
              <a:lnSpc>
                <a:spcPts val="3661"/>
              </a:lnSpc>
            </a:pPr>
            <a:r>
              <a:rPr lang="en-US" b="true" sz="2653" spc="140">
                <a:solidFill>
                  <a:srgbClr val="FFFFFF"/>
                </a:solidFill>
                <a:latin typeface="Montserrat Bold"/>
                <a:ea typeface="Montserrat Bold"/>
                <a:cs typeface="Montserrat Bold"/>
                <a:sym typeface="Montserrat Bold"/>
              </a:rPr>
              <a:t>SCHOOLING AND WORKFORCE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5673011" y="742917"/>
            <a:ext cx="17091988" cy="1651964"/>
            <a:chOff x="0" y="0"/>
            <a:chExt cx="1656691" cy="160121"/>
          </a:xfrm>
        </p:grpSpPr>
        <p:sp>
          <p:nvSpPr>
            <p:cNvPr name="Freeform 3" id="3"/>
            <p:cNvSpPr/>
            <p:nvPr/>
          </p:nvSpPr>
          <p:spPr>
            <a:xfrm flipH="false" flipV="false" rot="0">
              <a:off x="0" y="0"/>
              <a:ext cx="1656691" cy="160121"/>
            </a:xfrm>
            <a:custGeom>
              <a:avLst/>
              <a:gdLst/>
              <a:ahLst/>
              <a:cxnLst/>
              <a:rect r="r" b="b" t="t" l="l"/>
              <a:pathLst>
                <a:path h="160121" w="1656691">
                  <a:moveTo>
                    <a:pt x="1453491" y="0"/>
                  </a:moveTo>
                  <a:lnTo>
                    <a:pt x="0" y="0"/>
                  </a:lnTo>
                  <a:lnTo>
                    <a:pt x="203200" y="160121"/>
                  </a:lnTo>
                  <a:lnTo>
                    <a:pt x="1656691" y="160121"/>
                  </a:lnTo>
                  <a:lnTo>
                    <a:pt x="1453491" y="0"/>
                  </a:lnTo>
                  <a:close/>
                </a:path>
              </a:pathLst>
            </a:custGeom>
            <a:solidFill>
              <a:srgbClr val="010101"/>
            </a:solidFill>
            <a:ln cap="sq">
              <a:noFill/>
              <a:prstDash val="solid"/>
              <a:miter/>
            </a:ln>
          </p:spPr>
        </p:sp>
        <p:sp>
          <p:nvSpPr>
            <p:cNvPr name="TextBox 4" id="4"/>
            <p:cNvSpPr txBox="true"/>
            <p:nvPr/>
          </p:nvSpPr>
          <p:spPr>
            <a:xfrm>
              <a:off x="101600" y="-19050"/>
              <a:ext cx="1453491" cy="17917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5" id="5"/>
          <p:cNvSpPr/>
          <p:nvPr/>
        </p:nvSpPr>
        <p:spPr>
          <a:xfrm>
            <a:off x="5673011" y="653235"/>
            <a:ext cx="12921291"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476129" y="3528479"/>
            <a:ext cx="8938542" cy="5486030"/>
          </a:xfrm>
          <a:custGeom>
            <a:avLst/>
            <a:gdLst/>
            <a:ahLst/>
            <a:cxnLst/>
            <a:rect r="r" b="b" t="t" l="l"/>
            <a:pathLst>
              <a:path h="5486030" w="8938542">
                <a:moveTo>
                  <a:pt x="0" y="0"/>
                </a:moveTo>
                <a:lnTo>
                  <a:pt x="8938542" y="0"/>
                </a:lnTo>
                <a:lnTo>
                  <a:pt x="8938542" y="5486030"/>
                </a:lnTo>
                <a:lnTo>
                  <a:pt x="0" y="5486030"/>
                </a:lnTo>
                <a:lnTo>
                  <a:pt x="0" y="0"/>
                </a:lnTo>
                <a:close/>
              </a:path>
            </a:pathLst>
          </a:custGeom>
          <a:blipFill>
            <a:blip r:embed="rId2"/>
            <a:stretch>
              <a:fillRect l="0" t="0" r="0" b="0"/>
            </a:stretch>
          </a:blipFill>
        </p:spPr>
      </p:sp>
      <p:sp>
        <p:nvSpPr>
          <p:cNvPr name="TextBox 7" id="7"/>
          <p:cNvSpPr txBox="true"/>
          <p:nvPr/>
        </p:nvSpPr>
        <p:spPr>
          <a:xfrm rot="0">
            <a:off x="7138549" y="933450"/>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CORRELATION GRAPHS</a:t>
            </a:r>
          </a:p>
        </p:txBody>
      </p:sp>
      <p:sp>
        <p:nvSpPr>
          <p:cNvPr name="TextBox 8" id="8"/>
          <p:cNvSpPr txBox="true"/>
          <p:nvPr/>
        </p:nvSpPr>
        <p:spPr>
          <a:xfrm rot="0">
            <a:off x="10231049" y="3593635"/>
            <a:ext cx="7189866" cy="5317617"/>
          </a:xfrm>
          <a:prstGeom prst="rect">
            <a:avLst/>
          </a:prstGeom>
        </p:spPr>
        <p:txBody>
          <a:bodyPr anchor="t" rtlCol="false" tIns="0" lIns="0" bIns="0" rIns="0">
            <a:spAutoFit/>
          </a:bodyPr>
          <a:lstStyle/>
          <a:p>
            <a:pPr algn="l">
              <a:lnSpc>
                <a:spcPts val="3863"/>
              </a:lnSpc>
            </a:pPr>
            <a:r>
              <a:rPr lang="en-US" sz="2799" spc="27" b="true">
                <a:solidFill>
                  <a:srgbClr val="231F20"/>
                </a:solidFill>
                <a:latin typeface="Montserrat Bold"/>
                <a:ea typeface="Montserrat Bold"/>
                <a:cs typeface="Montserrat Bold"/>
                <a:sym typeface="Montserrat Bold"/>
              </a:rPr>
              <a:t>Values:</a:t>
            </a:r>
          </a:p>
          <a:p>
            <a:pPr algn="l">
              <a:lnSpc>
                <a:spcPts val="3863"/>
              </a:lnSpc>
            </a:pPr>
            <a:r>
              <a:rPr lang="en-US" sz="2799" spc="27">
                <a:solidFill>
                  <a:srgbClr val="231F20"/>
                </a:solidFill>
                <a:latin typeface="Montserrat"/>
                <a:ea typeface="Montserrat"/>
                <a:cs typeface="Montserrat"/>
                <a:sym typeface="Montserrat"/>
              </a:rPr>
              <a:t>r = 0.74, </a:t>
            </a:r>
            <a:r>
              <a:rPr lang="en-US" sz="2799" spc="27">
                <a:solidFill>
                  <a:srgbClr val="231F20"/>
                </a:solidFill>
                <a:latin typeface="Montserrat"/>
                <a:ea typeface="Montserrat"/>
                <a:cs typeface="Montserrat"/>
                <a:sym typeface="Montserrat"/>
              </a:rPr>
              <a:t>p</a:t>
            </a:r>
            <a:r>
              <a:rPr lang="en-US" sz="2799" spc="27">
                <a:solidFill>
                  <a:srgbClr val="231F20"/>
                </a:solidFill>
                <a:latin typeface="Montserrat"/>
                <a:ea typeface="Montserrat"/>
                <a:cs typeface="Montserrat"/>
                <a:sym typeface="Montserrat"/>
              </a:rPr>
              <a:t> = 0.0005 (significant)</a:t>
            </a:r>
          </a:p>
          <a:p>
            <a:pPr algn="l">
              <a:lnSpc>
                <a:spcPts val="3863"/>
              </a:lnSpc>
            </a:pPr>
          </a:p>
          <a:p>
            <a:pPr algn="l">
              <a:lnSpc>
                <a:spcPts val="3863"/>
              </a:lnSpc>
            </a:pPr>
            <a:r>
              <a:rPr lang="en-US" sz="2799" spc="27" b="true">
                <a:solidFill>
                  <a:srgbClr val="231F20"/>
                </a:solidFill>
                <a:latin typeface="Montserrat Bold"/>
                <a:ea typeface="Montserrat Bold"/>
                <a:cs typeface="Montserrat Bold"/>
                <a:sym typeface="Montserrat Bold"/>
              </a:rPr>
              <a:t>Interpretation:</a:t>
            </a:r>
          </a:p>
          <a:p>
            <a:pPr algn="l">
              <a:lnSpc>
                <a:spcPts val="3863"/>
              </a:lnSpc>
              <a:spcBef>
                <a:spcPct val="0"/>
              </a:spcBef>
            </a:pPr>
            <a:r>
              <a:rPr lang="en-US" sz="2799" spc="27">
                <a:solidFill>
                  <a:srgbClr val="231F20"/>
                </a:solidFill>
                <a:latin typeface="Montserrat"/>
                <a:ea typeface="Montserrat"/>
                <a:cs typeface="Montserrat"/>
                <a:sym typeface="Montserrat"/>
              </a:rPr>
              <a:t>There is a moderate positive correlation between the average age of mothers at childbirth and the number of women in the workforce, which may indicate that as women participate more in the labor force, they tend to have children at older ages.</a:t>
            </a:r>
          </a:p>
        </p:txBody>
      </p:sp>
      <p:sp>
        <p:nvSpPr>
          <p:cNvPr name="TextBox 9" id="9"/>
          <p:cNvSpPr txBox="true"/>
          <p:nvPr/>
        </p:nvSpPr>
        <p:spPr>
          <a:xfrm rot="0">
            <a:off x="8915626" y="1787536"/>
            <a:ext cx="9497482" cy="444176"/>
          </a:xfrm>
          <a:prstGeom prst="rect">
            <a:avLst/>
          </a:prstGeom>
        </p:spPr>
        <p:txBody>
          <a:bodyPr anchor="t" rtlCol="false" tIns="0" lIns="0" bIns="0" rIns="0">
            <a:spAutoFit/>
          </a:bodyPr>
          <a:lstStyle/>
          <a:p>
            <a:pPr algn="ctr">
              <a:lnSpc>
                <a:spcPts val="3661"/>
              </a:lnSpc>
            </a:pPr>
            <a:r>
              <a:rPr lang="en-US" b="true" sz="2653" spc="140">
                <a:solidFill>
                  <a:srgbClr val="FFFFFF"/>
                </a:solidFill>
                <a:latin typeface="Montserrat Bold"/>
                <a:ea typeface="Montserrat Bold"/>
                <a:cs typeface="Montserrat Bold"/>
                <a:sym typeface="Montserrat Bold"/>
              </a:rPr>
              <a:t>AGE AT BIRTH AND WORKFORCE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DAGo7KYLMdA</dc:identifier>
  <dcterms:modified xsi:type="dcterms:W3CDTF">2011-08-01T06:04:30Z</dcterms:modified>
  <cp:revision>1</cp:revision>
  <dc:title>Woman ın workforce</dc:title>
</cp:coreProperties>
</file>